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4" r:id="rId1"/>
  </p:sldMasterIdLst>
  <p:sldIdLst>
    <p:sldId id="256" r:id="rId2"/>
    <p:sldId id="266" r:id="rId3"/>
    <p:sldId id="258" r:id="rId4"/>
    <p:sldId id="259" r:id="rId5"/>
    <p:sldId id="260" r:id="rId6"/>
    <p:sldId id="267" r:id="rId7"/>
    <p:sldId id="268" r:id="rId8"/>
    <p:sldId id="269" r:id="rId9"/>
    <p:sldId id="272" r:id="rId10"/>
    <p:sldId id="274" r:id="rId11"/>
    <p:sldId id="262" r:id="rId12"/>
    <p:sldId id="263" r:id="rId13"/>
    <p:sldId id="264" r:id="rId14"/>
    <p:sldId id="265"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smtClean="0"/>
              <a:pPr/>
              <a:t>8/18/2024</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918306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041203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72352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484365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143911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198095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844233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833194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112138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97766-6E8A-4367-8ED4-B86BE5045A97}"/>
              </a:ext>
            </a:extLst>
          </p:cNvPr>
          <p:cNvSpPr>
            <a:spLocks noGrp="1"/>
          </p:cNvSpPr>
          <p:nvPr>
            <p:ph type="title"/>
          </p:nvPr>
        </p:nvSpPr>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3DBD51D-FA1A-00AC-D412-C91301F3DCA2}"/>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9D921E8-5F72-515B-98B8-052D20EF73E2}"/>
              </a:ext>
            </a:extLst>
          </p:cNvPr>
          <p:cNvSpPr>
            <a:spLocks noGrp="1"/>
          </p:cNvSpPr>
          <p:nvPr>
            <p:ph type="dt" sz="half" idx="10"/>
          </p:nvPr>
        </p:nvSpPr>
        <p:spPr/>
        <p:txBody>
          <a:bodyPr/>
          <a:lstStyle/>
          <a:p>
            <a:fld id="{A72436D4-1AC5-414A-8263-87D7F23392BE}" type="datetimeFigureOut">
              <a:rPr lang="en-IN" smtClean="0"/>
              <a:t>18-08-2024</a:t>
            </a:fld>
            <a:endParaRPr lang="en-IN"/>
          </a:p>
        </p:txBody>
      </p:sp>
      <p:sp>
        <p:nvSpPr>
          <p:cNvPr id="5" name="Footer Placeholder 4">
            <a:extLst>
              <a:ext uri="{FF2B5EF4-FFF2-40B4-BE49-F238E27FC236}">
                <a16:creationId xmlns:a16="http://schemas.microsoft.com/office/drawing/2014/main" id="{EB826674-F836-3F08-F8E5-B18E23B6DCD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BC9BB44-A3F8-5795-11EE-52CDC8678855}"/>
              </a:ext>
            </a:extLst>
          </p:cNvPr>
          <p:cNvSpPr>
            <a:spLocks noGrp="1"/>
          </p:cNvSpPr>
          <p:nvPr>
            <p:ph type="sldNum" sz="quarter" idx="12"/>
          </p:nvPr>
        </p:nvSpPr>
        <p:spPr/>
        <p:txBody>
          <a:bodyPr/>
          <a:lstStyle/>
          <a:p>
            <a:fld id="{47E54DF4-32AE-4B8F-BC6A-ECB9A9FB24A1}" type="slidenum">
              <a:rPr lang="en-IN" smtClean="0"/>
              <a:t>‹#›</a:t>
            </a:fld>
            <a:endParaRPr lang="en-IN"/>
          </a:p>
        </p:txBody>
      </p:sp>
    </p:spTree>
    <p:extLst>
      <p:ext uri="{BB962C8B-B14F-4D97-AF65-F5344CB8AC3E}">
        <p14:creationId xmlns:p14="http://schemas.microsoft.com/office/powerpoint/2010/main" val="9420870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647F38-B617-4D2F-AE0A-013F0C4D2C57}" type="datetimeFigureOut">
              <a:rPr lang="en-US" smtClean="0"/>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7799C9-84D9-46D2-A11E-BCF8A720529D}" type="slidenum">
              <a:rPr lang="en-US" smtClean="0"/>
              <a:t>‹#›</a:t>
            </a:fld>
            <a:endParaRPr lang="en-US" dirty="0"/>
          </a:p>
        </p:txBody>
      </p:sp>
    </p:spTree>
    <p:extLst>
      <p:ext uri="{BB962C8B-B14F-4D97-AF65-F5344CB8AC3E}">
        <p14:creationId xmlns:p14="http://schemas.microsoft.com/office/powerpoint/2010/main" val="26857691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44200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smtClean="0"/>
              <a:t>8/18/2024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smtClean="0"/>
              <a:t>‹#›</a:t>
            </a:fld>
            <a:endParaRPr lang="en-US" dirty="0"/>
          </a:p>
        </p:txBody>
      </p:sp>
    </p:spTree>
    <p:extLst>
      <p:ext uri="{BB962C8B-B14F-4D97-AF65-F5344CB8AC3E}">
        <p14:creationId xmlns:p14="http://schemas.microsoft.com/office/powerpoint/2010/main" val="40461327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8/18/2024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18749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8/18/2024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378194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8/18/2024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895672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9870889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455202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1">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1">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8/18/2024</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6124394"/>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 id="2147483762" r:id="rId18"/>
  </p:sldLayoutIdLst>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BB19A-7215-C2E2-6152-0949761E75C0}"/>
              </a:ext>
            </a:extLst>
          </p:cNvPr>
          <p:cNvSpPr>
            <a:spLocks noGrp="1"/>
          </p:cNvSpPr>
          <p:nvPr>
            <p:ph type="ctrTitle"/>
          </p:nvPr>
        </p:nvSpPr>
        <p:spPr>
          <a:xfrm>
            <a:off x="1504337" y="2064774"/>
            <a:ext cx="7325031" cy="2438400"/>
          </a:xfrm>
        </p:spPr>
        <p:txBody>
          <a:bodyPr>
            <a:normAutofit/>
          </a:bodyPr>
          <a:lstStyle/>
          <a:p>
            <a:r>
              <a:rPr lang="en-US" sz="6000" b="0" i="0" u="none" strike="noStrike" kern="100" baseline="0" dirty="0">
                <a:solidFill>
                  <a:srgbClr val="0F4761"/>
                </a:solidFill>
                <a:latin typeface="Times New Roman" panose="02020603050405020304" pitchFamily="18" charset="0"/>
              </a:rPr>
              <a:t>			</a:t>
            </a:r>
            <a:r>
              <a:rPr lang="en-US" sz="6000" b="0" i="0" u="none" strike="noStrike" kern="100" baseline="0" dirty="0">
                <a:solidFill>
                  <a:schemeClr val="tx1"/>
                </a:solidFill>
                <a:latin typeface="Calibri" panose="020F0502020204030204" pitchFamily="34" charset="0"/>
                <a:ea typeface="Calibri" panose="020F0502020204030204" pitchFamily="34" charset="0"/>
                <a:cs typeface="Calibri" panose="020F0502020204030204" pitchFamily="34" charset="0"/>
              </a:rPr>
              <a:t>Health</a:t>
            </a:r>
            <a:r>
              <a:rPr lang="en-US" sz="6000" b="0" i="0" u="none" strike="noStrike" kern="100" baseline="0" dirty="0">
                <a:solidFill>
                  <a:schemeClr val="tx1"/>
                </a:solidFill>
                <a:latin typeface="Times New Roman" panose="02020603050405020304" pitchFamily="18" charset="0"/>
              </a:rPr>
              <a:t> Mitra</a:t>
            </a:r>
            <a:br>
              <a:rPr lang="en-US" sz="6000" b="0" i="0" u="none" strike="noStrike" kern="100" baseline="0" dirty="0">
                <a:solidFill>
                  <a:srgbClr val="0F4761"/>
                </a:solidFill>
                <a:latin typeface="Times New Roman" panose="02020603050405020304" pitchFamily="18" charset="0"/>
              </a:rPr>
            </a:br>
            <a:endParaRPr lang="en-IN" sz="6000" dirty="0"/>
          </a:p>
        </p:txBody>
      </p:sp>
      <p:sp>
        <p:nvSpPr>
          <p:cNvPr id="3" name="Subtitle 2">
            <a:extLst>
              <a:ext uri="{FF2B5EF4-FFF2-40B4-BE49-F238E27FC236}">
                <a16:creationId xmlns:a16="http://schemas.microsoft.com/office/drawing/2014/main" id="{6D5048FD-A652-9176-8544-047B9BB35347}"/>
              </a:ext>
            </a:extLst>
          </p:cNvPr>
          <p:cNvSpPr>
            <a:spLocks noGrp="1"/>
          </p:cNvSpPr>
          <p:nvPr>
            <p:ph type="subTitle" idx="1"/>
          </p:nvPr>
        </p:nvSpPr>
        <p:spPr>
          <a:xfrm>
            <a:off x="4304888" y="3685459"/>
            <a:ext cx="6815669" cy="1143818"/>
          </a:xfrm>
        </p:spPr>
        <p:txBody>
          <a:bodyPr>
            <a:normAutofit/>
          </a:bodyPr>
          <a:lstStyle/>
          <a:p>
            <a:r>
              <a:rPr lang="en-US" sz="3200" dirty="0">
                <a:solidFill>
                  <a:schemeClr val="accent2">
                    <a:lumMod val="50000"/>
                  </a:schemeClr>
                </a:solidFill>
                <a:latin typeface="Calibri" panose="020F0502020204030204" pitchFamily="34" charset="0"/>
                <a:ea typeface="Calibri" panose="020F0502020204030204" pitchFamily="34" charset="0"/>
                <a:cs typeface="Calibri" panose="020F0502020204030204" pitchFamily="34" charset="0"/>
              </a:rPr>
              <a:t>-Making Lives Smile</a:t>
            </a:r>
            <a:endParaRPr lang="en-IN" sz="3200" dirty="0">
              <a:solidFill>
                <a:schemeClr val="accent2">
                  <a:lumMod val="50000"/>
                </a:schemeClr>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33565795"/>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083833-DD94-5966-89D9-C7EF8C648282}"/>
              </a:ext>
            </a:extLst>
          </p:cNvPr>
          <p:cNvPicPr>
            <a:picLocks noChangeAspect="1"/>
          </p:cNvPicPr>
          <p:nvPr/>
        </p:nvPicPr>
        <p:blipFill>
          <a:blip r:embed="rId2"/>
          <a:stretch>
            <a:fillRect/>
          </a:stretch>
        </p:blipFill>
        <p:spPr>
          <a:xfrm>
            <a:off x="363794" y="1731588"/>
            <a:ext cx="5732206" cy="3394823"/>
          </a:xfrm>
          <a:prstGeom prst="rect">
            <a:avLst/>
          </a:prstGeom>
        </p:spPr>
      </p:pic>
      <p:pic>
        <p:nvPicPr>
          <p:cNvPr id="7" name="Picture 6">
            <a:extLst>
              <a:ext uri="{FF2B5EF4-FFF2-40B4-BE49-F238E27FC236}">
                <a16:creationId xmlns:a16="http://schemas.microsoft.com/office/drawing/2014/main" id="{D8AF8161-1D7D-D763-1A69-60828AB2E6C5}"/>
              </a:ext>
            </a:extLst>
          </p:cNvPr>
          <p:cNvPicPr>
            <a:picLocks noChangeAspect="1"/>
          </p:cNvPicPr>
          <p:nvPr/>
        </p:nvPicPr>
        <p:blipFill>
          <a:blip r:embed="rId3"/>
          <a:stretch>
            <a:fillRect/>
          </a:stretch>
        </p:blipFill>
        <p:spPr>
          <a:xfrm>
            <a:off x="6096000" y="1726292"/>
            <a:ext cx="5732206" cy="3400119"/>
          </a:xfrm>
          <a:prstGeom prst="rect">
            <a:avLst/>
          </a:prstGeom>
        </p:spPr>
      </p:pic>
    </p:spTree>
    <p:extLst>
      <p:ext uri="{BB962C8B-B14F-4D97-AF65-F5344CB8AC3E}">
        <p14:creationId xmlns:p14="http://schemas.microsoft.com/office/powerpoint/2010/main" val="2597849527"/>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FB80C-7E85-FD0A-2328-C92C8B2B16D1}"/>
              </a:ext>
            </a:extLst>
          </p:cNvPr>
          <p:cNvSpPr>
            <a:spLocks noGrp="1"/>
          </p:cNvSpPr>
          <p:nvPr>
            <p:ph type="title"/>
          </p:nvPr>
        </p:nvSpPr>
        <p:spPr/>
        <p:txBody>
          <a:bodyPr/>
          <a:lstStyle/>
          <a:p>
            <a:pPr marR="0" algn="l" rtl="0"/>
            <a:r>
              <a:rPr lang="en-IN" b="0" i="0" u="none" strike="noStrike" kern="100" baseline="0" dirty="0">
                <a:solidFill>
                  <a:srgbClr val="0F4761"/>
                </a:solidFill>
                <a:latin typeface="Times New Roman" panose="02020603050405020304" pitchFamily="18" charset="0"/>
              </a:rPr>
              <a:t> Applications:-</a:t>
            </a:r>
          </a:p>
        </p:txBody>
      </p:sp>
      <p:sp>
        <p:nvSpPr>
          <p:cNvPr id="3" name="Text Placeholder 2">
            <a:extLst>
              <a:ext uri="{FF2B5EF4-FFF2-40B4-BE49-F238E27FC236}">
                <a16:creationId xmlns:a16="http://schemas.microsoft.com/office/drawing/2014/main" id="{875285A3-415B-254E-4295-B928DF0D0EA0}"/>
              </a:ext>
            </a:extLst>
          </p:cNvPr>
          <p:cNvSpPr>
            <a:spLocks noGrp="1"/>
          </p:cNvSpPr>
          <p:nvPr>
            <p:ph type="body" idx="1"/>
          </p:nvPr>
        </p:nvSpPr>
        <p:spPr>
          <a:xfrm>
            <a:off x="1295401" y="2192594"/>
            <a:ext cx="9601196" cy="3683274"/>
          </a:xfrm>
        </p:spPr>
        <p:txBody>
          <a:bodyPr>
            <a:normAutofit fontScale="92500" lnSpcReduction="20000"/>
          </a:bodyPr>
          <a:lstStyle/>
          <a:p>
            <a:pPr marR="0" lvl="0" rtl="0">
              <a:buFont typeface="Wingdings" panose="05000000000000000000" pitchFamily="2" charset="2"/>
              <a:buChar char="q"/>
            </a:pPr>
            <a:r>
              <a:rPr lang="en-US" b="0" i="0" u="none" strike="noStrike" kern="100" baseline="0" dirty="0">
                <a:solidFill>
                  <a:srgbClr val="0F4761"/>
                </a:solidFill>
                <a:latin typeface="Times New Roman" panose="02020603050405020304" pitchFamily="18" charset="0"/>
              </a:rPr>
              <a:t> </a:t>
            </a:r>
            <a:r>
              <a:rPr lang="en-US" sz="2800" b="0" i="0" u="none" strike="noStrike" kern="100" baseline="0" dirty="0">
                <a:solidFill>
                  <a:srgbClr val="0F4761"/>
                </a:solidFill>
                <a:latin typeface="Times New Roman" panose="02020603050405020304" pitchFamily="18" charset="0"/>
              </a:rPr>
              <a:t>Applications</a:t>
            </a:r>
            <a:r>
              <a:rPr lang="en-US" sz="2100" b="0" i="0" u="none" strike="noStrike" kern="100" baseline="0" dirty="0">
                <a:solidFill>
                  <a:srgbClr val="0F4761"/>
                </a:solidFill>
                <a:latin typeface="Times New Roman" panose="02020603050405020304" pitchFamily="18" charset="0"/>
              </a:rPr>
              <a:t>: </a:t>
            </a:r>
            <a:r>
              <a:rPr lang="en-US" b="0" i="0" u="none" strike="noStrike" kern="100" baseline="0" dirty="0">
                <a:solidFill>
                  <a:srgbClr val="0F4761"/>
                </a:solidFill>
                <a:latin typeface="Times New Roman" panose="02020603050405020304" pitchFamily="18" charset="0"/>
              </a:rPr>
              <a:t>Our health advisor website with BMI calculator has numerous applications and benefits.</a:t>
            </a:r>
          </a:p>
          <a:p>
            <a:pPr>
              <a:buFont typeface="Wingdings" panose="05000000000000000000" pitchFamily="2" charset="2"/>
              <a:buChar char="Ø"/>
            </a:pPr>
            <a:r>
              <a:rPr lang="en-IN" b="0" i="0" u="none" strike="noStrike" kern="100" baseline="0" dirty="0">
                <a:solidFill>
                  <a:srgbClr val="0F4761"/>
                </a:solidFill>
                <a:latin typeface="Times New Roman" panose="02020603050405020304" pitchFamily="18" charset="0"/>
              </a:rPr>
              <a:t> </a:t>
            </a:r>
            <a:r>
              <a:rPr lang="en-IN" sz="2800" b="0" i="0" u="none" strike="noStrike" kern="100" baseline="0" dirty="0">
                <a:solidFill>
                  <a:srgbClr val="0F4761"/>
                </a:solidFill>
                <a:latin typeface="Times New Roman" panose="02020603050405020304" pitchFamily="18" charset="0"/>
              </a:rPr>
              <a:t>Key Features:</a:t>
            </a:r>
          </a:p>
          <a:p>
            <a:pPr marL="0" marR="0" lvl="0" indent="0" rtl="0">
              <a:buNone/>
            </a:pPr>
            <a:r>
              <a:rPr lang="en-US" b="0" i="0" u="none" strike="noStrike" kern="100" baseline="0" dirty="0">
                <a:solidFill>
                  <a:srgbClr val="0F4761"/>
                </a:solidFill>
                <a:latin typeface="Times New Roman" panose="02020603050405020304" pitchFamily="18" charset="0"/>
              </a:rPr>
              <a:t>  </a:t>
            </a:r>
            <a:r>
              <a:rPr lang="en-US" kern="100" dirty="0">
                <a:solidFill>
                  <a:srgbClr val="0F4761"/>
                </a:solidFill>
                <a:latin typeface="Times New Roman" panose="02020603050405020304" pitchFamily="18" charset="0"/>
              </a:rPr>
              <a:t>  </a:t>
            </a:r>
            <a:r>
              <a:rPr lang="en-US" b="0" i="0" u="none" strike="noStrike" kern="100" baseline="0" dirty="0">
                <a:solidFill>
                  <a:srgbClr val="0F4761"/>
                </a:solidFill>
                <a:latin typeface="Times New Roman" panose="02020603050405020304" pitchFamily="18" charset="0"/>
              </a:rPr>
              <a:t>BMI Calculator: Calculate BMI accurately and receive instant results.</a:t>
            </a:r>
          </a:p>
          <a:p>
            <a:pPr marL="0" marR="0" lvl="0" indent="0" rtl="0">
              <a:buNone/>
            </a:pPr>
            <a:r>
              <a:rPr lang="en-US" b="0" i="0" u="none" strike="noStrike" kern="100" baseline="0" dirty="0">
                <a:solidFill>
                  <a:srgbClr val="0F4761"/>
                </a:solidFill>
                <a:latin typeface="Times New Roman" panose="02020603050405020304" pitchFamily="18" charset="0"/>
              </a:rPr>
              <a:t>    Personalized Health Advice: Receive tailored health recommendations based on BMI results.</a:t>
            </a:r>
          </a:p>
          <a:p>
            <a:pPr marL="0" marR="0" lvl="0" indent="0" rtl="0">
              <a:buNone/>
            </a:pPr>
            <a:r>
              <a:rPr lang="en-US" b="0" i="0" u="none" strike="noStrike" kern="100" baseline="0" dirty="0">
                <a:solidFill>
                  <a:srgbClr val="0F4761"/>
                </a:solidFill>
                <a:latin typeface="Times New Roman" panose="02020603050405020304" pitchFamily="18" charset="0"/>
              </a:rPr>
              <a:t>    Health Education: Access informative resources to enhance health knowledge.</a:t>
            </a:r>
          </a:p>
          <a:p>
            <a:pPr marL="0" marR="0" lvl="0" indent="0" rtl="0">
              <a:buNone/>
            </a:pPr>
            <a:r>
              <a:rPr lang="en-US" b="0" i="0" u="none" strike="noStrike" kern="100" baseline="0" dirty="0">
                <a:solidFill>
                  <a:srgbClr val="0F4761"/>
                </a:solidFill>
                <a:latin typeface="Times New Roman" panose="02020603050405020304" pitchFamily="18" charset="0"/>
              </a:rPr>
              <a:t>  </a:t>
            </a:r>
            <a:r>
              <a:rPr lang="en-US" kern="100" dirty="0">
                <a:solidFill>
                  <a:srgbClr val="0F4761"/>
                </a:solidFill>
                <a:latin typeface="Times New Roman" panose="02020603050405020304" pitchFamily="18" charset="0"/>
              </a:rPr>
              <a:t>  </a:t>
            </a:r>
            <a:r>
              <a:rPr lang="en-US" b="0" i="0" u="none" strike="noStrike" kern="100" baseline="0" dirty="0">
                <a:solidFill>
                  <a:srgbClr val="0F4761"/>
                </a:solidFill>
                <a:latin typeface="Times New Roman" panose="02020603050405020304" pitchFamily="18" charset="0"/>
              </a:rPr>
              <a:t>Track Progress: Monitor changes in BMI over time and track progress towards health goals.</a:t>
            </a:r>
          </a:p>
          <a:p>
            <a:pPr marR="0" lvl="0" rtl="0"/>
            <a:endParaRPr lang="en-IN" b="0" i="0" u="none" strike="noStrike" kern="100" baseline="0" dirty="0">
              <a:solidFill>
                <a:srgbClr val="0F4761"/>
              </a:solidFill>
              <a:latin typeface="Times New Roman" panose="02020603050405020304" pitchFamily="18" charset="0"/>
            </a:endParaRPr>
          </a:p>
        </p:txBody>
      </p:sp>
    </p:spTree>
    <p:extLst>
      <p:ext uri="{BB962C8B-B14F-4D97-AF65-F5344CB8AC3E}">
        <p14:creationId xmlns:p14="http://schemas.microsoft.com/office/powerpoint/2010/main" val="1365919146"/>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F69BF-FD5A-C485-F68D-AB72059DF9BB}"/>
              </a:ext>
            </a:extLst>
          </p:cNvPr>
          <p:cNvSpPr>
            <a:spLocks noGrp="1"/>
          </p:cNvSpPr>
          <p:nvPr>
            <p:ph type="title"/>
          </p:nvPr>
        </p:nvSpPr>
        <p:spPr/>
        <p:txBody>
          <a:bodyPr/>
          <a:lstStyle/>
          <a:p>
            <a:pPr marR="0" algn="l" rtl="0"/>
            <a:r>
              <a:rPr lang="en-IN" b="0" i="0" u="none" strike="noStrike" kern="100" baseline="0" dirty="0">
                <a:solidFill>
                  <a:srgbClr val="0F4761"/>
                </a:solidFill>
                <a:latin typeface="Times New Roman" panose="02020603050405020304" pitchFamily="18" charset="0"/>
              </a:rPr>
              <a:t>Conclusion</a:t>
            </a:r>
            <a:r>
              <a:rPr lang="en-IN" kern="100" dirty="0">
                <a:solidFill>
                  <a:srgbClr val="0F4761"/>
                </a:solidFill>
                <a:latin typeface="Times New Roman" panose="02020603050405020304" pitchFamily="18" charset="0"/>
              </a:rPr>
              <a:t>:-</a:t>
            </a:r>
            <a:endParaRPr lang="en-IN" b="0" i="0" u="none" strike="noStrike" kern="100" baseline="0" dirty="0">
              <a:solidFill>
                <a:srgbClr val="0F4761"/>
              </a:solidFill>
              <a:latin typeface="Times New Roman" panose="02020603050405020304" pitchFamily="18" charset="0"/>
            </a:endParaRPr>
          </a:p>
        </p:txBody>
      </p:sp>
      <p:sp>
        <p:nvSpPr>
          <p:cNvPr id="3" name="Text Placeholder 2">
            <a:extLst>
              <a:ext uri="{FF2B5EF4-FFF2-40B4-BE49-F238E27FC236}">
                <a16:creationId xmlns:a16="http://schemas.microsoft.com/office/drawing/2014/main" id="{3151731A-1FCB-FCF5-B99B-D28EF135AAEE}"/>
              </a:ext>
            </a:extLst>
          </p:cNvPr>
          <p:cNvSpPr>
            <a:spLocks noGrp="1"/>
          </p:cNvSpPr>
          <p:nvPr>
            <p:ph type="body" idx="1"/>
          </p:nvPr>
        </p:nvSpPr>
        <p:spPr/>
        <p:txBody>
          <a:bodyPr>
            <a:normAutofit lnSpcReduction="10000"/>
          </a:bodyPr>
          <a:lstStyle/>
          <a:p>
            <a:pPr marR="0" lvl="0" rtl="0">
              <a:buFont typeface="Wingdings" panose="05000000000000000000" pitchFamily="2" charset="2"/>
              <a:buChar char="q"/>
            </a:pPr>
            <a:r>
              <a:rPr lang="en-US" b="0" i="0" u="none" strike="noStrike" kern="100" baseline="0" dirty="0">
                <a:solidFill>
                  <a:srgbClr val="0F4761"/>
                </a:solidFill>
                <a:latin typeface="Times New Roman" panose="02020603050405020304" pitchFamily="18" charset="0"/>
              </a:rPr>
              <a:t>Conclusion: The health advisor website with BMI calculator is a valuable tool for promoting health awareness and empowering individuals to make informed decisions.</a:t>
            </a:r>
          </a:p>
          <a:p>
            <a:pPr marR="0" lvl="0" rtl="0">
              <a:buFont typeface="Wingdings" panose="05000000000000000000" pitchFamily="2" charset="2"/>
              <a:buChar char="Ø"/>
            </a:pPr>
            <a:r>
              <a:rPr lang="en-IN" b="0" i="0" u="none" strike="noStrike" kern="100" baseline="0" dirty="0">
                <a:solidFill>
                  <a:srgbClr val="0F4761"/>
                </a:solidFill>
                <a:latin typeface="Times New Roman" panose="02020603050405020304" pitchFamily="18" charset="0"/>
              </a:rPr>
              <a:t>Key Takeaways:</a:t>
            </a:r>
          </a:p>
          <a:p>
            <a:pPr marL="0" marR="0" lvl="0" indent="0" rtl="0">
              <a:buNone/>
            </a:pPr>
            <a:r>
              <a:rPr lang="en-US" b="0" i="0" u="none" strike="noStrike" kern="100" baseline="0" dirty="0">
                <a:solidFill>
                  <a:srgbClr val="0F4761"/>
                </a:solidFill>
                <a:latin typeface="Times New Roman" panose="02020603050405020304" pitchFamily="18" charset="0"/>
              </a:rPr>
              <a:t>    Easy-to-use BMI calculator for accurate results.</a:t>
            </a:r>
          </a:p>
          <a:p>
            <a:pPr marL="0" marR="0" lvl="0" indent="0" rtl="0">
              <a:buNone/>
            </a:pPr>
            <a:r>
              <a:rPr lang="en-US" b="0" i="0" u="none" strike="noStrike" kern="100" baseline="0" dirty="0">
                <a:solidFill>
                  <a:srgbClr val="0F4761"/>
                </a:solidFill>
                <a:latin typeface="Times New Roman" panose="02020603050405020304" pitchFamily="18" charset="0"/>
              </a:rPr>
              <a:t>    Personalized health advice for tailored guidance.</a:t>
            </a:r>
          </a:p>
          <a:p>
            <a:pPr marL="0" marR="0" lvl="0" indent="0" rtl="0">
              <a:buNone/>
            </a:pPr>
            <a:r>
              <a:rPr lang="en-US" b="0" i="0" u="none" strike="noStrike" kern="100" baseline="0" dirty="0">
                <a:solidFill>
                  <a:srgbClr val="0F4761"/>
                </a:solidFill>
                <a:latin typeface="Times New Roman" panose="02020603050405020304" pitchFamily="18" charset="0"/>
              </a:rPr>
              <a:t>    Comprehensive health education resources for continuous learning.</a:t>
            </a:r>
          </a:p>
          <a:p>
            <a:pPr marL="0" marR="0" lvl="0" indent="0" rtl="0">
              <a:buNone/>
            </a:pPr>
            <a:endParaRPr lang="en-IN" b="0" i="0" u="none" strike="noStrike" kern="100" baseline="0" dirty="0">
              <a:solidFill>
                <a:srgbClr val="0F4761"/>
              </a:solidFill>
              <a:latin typeface="Times New Roman" panose="02020603050405020304" pitchFamily="18" charset="0"/>
            </a:endParaRPr>
          </a:p>
        </p:txBody>
      </p:sp>
    </p:spTree>
    <p:extLst>
      <p:ext uri="{BB962C8B-B14F-4D97-AF65-F5344CB8AC3E}">
        <p14:creationId xmlns:p14="http://schemas.microsoft.com/office/powerpoint/2010/main" val="36064898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C22F3-3B6A-6A51-8B80-D9B81ABA7EC8}"/>
              </a:ext>
            </a:extLst>
          </p:cNvPr>
          <p:cNvSpPr>
            <a:spLocks noGrp="1"/>
          </p:cNvSpPr>
          <p:nvPr>
            <p:ph type="title"/>
          </p:nvPr>
        </p:nvSpPr>
        <p:spPr/>
        <p:txBody>
          <a:bodyPr/>
          <a:lstStyle/>
          <a:p>
            <a:pPr marR="0" algn="l" rtl="0"/>
            <a:r>
              <a:rPr lang="en-IN"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References:-</a:t>
            </a:r>
          </a:p>
        </p:txBody>
      </p:sp>
      <p:sp>
        <p:nvSpPr>
          <p:cNvPr id="3" name="Text Placeholder 2">
            <a:extLst>
              <a:ext uri="{FF2B5EF4-FFF2-40B4-BE49-F238E27FC236}">
                <a16:creationId xmlns:a16="http://schemas.microsoft.com/office/drawing/2014/main" id="{E68DD0C7-71E4-E714-A9F6-57E9767AAA9D}"/>
              </a:ext>
            </a:extLst>
          </p:cNvPr>
          <p:cNvSpPr>
            <a:spLocks noGrp="1"/>
          </p:cNvSpPr>
          <p:nvPr>
            <p:ph type="body" idx="1"/>
          </p:nvPr>
        </p:nvSpPr>
        <p:spPr>
          <a:xfrm>
            <a:off x="1295402" y="2110123"/>
            <a:ext cx="9601196" cy="3318936"/>
          </a:xfrm>
        </p:spPr>
        <p:txBody>
          <a:bodyPr>
            <a:normAutofit fontScale="92500" lnSpcReduction="10000"/>
          </a:bodyPr>
          <a:lstStyle/>
          <a:p>
            <a:pPr marR="0" lvl="0" rtl="0"/>
            <a:r>
              <a:rPr lang="en-US"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Centers for Disease Control and Prevention (CDC). (2022). About Adult BMI. </a:t>
            </a:r>
            <a:endParaRPr lang="en-US" kern="100" dirty="0">
              <a:solidFill>
                <a:srgbClr val="0F4761"/>
              </a:solidFill>
              <a:latin typeface="Calibri" panose="020F0502020204030204" pitchFamily="34" charset="0"/>
              <a:ea typeface="Calibri" panose="020F0502020204030204" pitchFamily="34" charset="0"/>
              <a:cs typeface="Calibri" panose="020F0502020204030204" pitchFamily="34" charset="0"/>
            </a:endParaRPr>
          </a:p>
          <a:p>
            <a:pPr marR="0" lvl="0" rtl="0"/>
            <a:r>
              <a:rPr lang="en-US"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World Health Organization (WHO). (2022). BMI Classification.</a:t>
            </a:r>
          </a:p>
          <a:p>
            <a:pPr marR="0" lvl="0" rtl="0"/>
            <a:r>
              <a:rPr lang="en-US"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American Heart Association (AHA). (2022). Understanding BMI and Its Impact on Your Heart Health. </a:t>
            </a:r>
          </a:p>
          <a:p>
            <a:pPr marR="0" lvl="0" rtl="0"/>
            <a:r>
              <a:rPr lang="en-US"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National Institutes of Health (NIH). (2022). Assessing Your Weight and Health Risk. </a:t>
            </a:r>
            <a:endParaRPr lang="en-US" kern="100" dirty="0">
              <a:solidFill>
                <a:srgbClr val="0F4761"/>
              </a:solidFill>
              <a:latin typeface="Calibri" panose="020F0502020204030204" pitchFamily="34" charset="0"/>
              <a:ea typeface="Calibri" panose="020F0502020204030204" pitchFamily="34" charset="0"/>
              <a:cs typeface="Calibri" panose="020F0502020204030204" pitchFamily="34" charset="0"/>
            </a:endParaRPr>
          </a:p>
          <a:p>
            <a:pPr marR="0" lvl="0" rtl="0"/>
            <a:r>
              <a:rPr lang="en-US"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Harvard Health Publishing. (2022). Body Mass Index (BMI): What it is and why it matters.</a:t>
            </a:r>
            <a:endParaRPr lang="en-IN"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endParaRPr>
          </a:p>
          <a:p>
            <a:pPr marR="0" lvl="0" rtl="0"/>
            <a:endParaRPr lang="en-IN"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23870227"/>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6DDDA6A-6529-F39B-B272-1F37BE091DDE}"/>
              </a:ext>
            </a:extLst>
          </p:cNvPr>
          <p:cNvPicPr>
            <a:picLocks noChangeAspect="1"/>
          </p:cNvPicPr>
          <p:nvPr/>
        </p:nvPicPr>
        <p:blipFill>
          <a:blip r:embed="rId2"/>
          <a:stretch>
            <a:fillRect/>
          </a:stretch>
        </p:blipFill>
        <p:spPr>
          <a:xfrm>
            <a:off x="889819" y="730045"/>
            <a:ext cx="10412361" cy="5397910"/>
          </a:xfrm>
          <a:prstGeom prst="rect">
            <a:avLst/>
          </a:prstGeom>
        </p:spPr>
      </p:pic>
    </p:spTree>
    <p:extLst>
      <p:ext uri="{BB962C8B-B14F-4D97-AF65-F5344CB8AC3E}">
        <p14:creationId xmlns:p14="http://schemas.microsoft.com/office/powerpoint/2010/main" val="416952167"/>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EAEA5-C9BC-FAA2-FD51-D9D7B66A2D2D}"/>
              </a:ext>
            </a:extLst>
          </p:cNvPr>
          <p:cNvSpPr>
            <a:spLocks noGrp="1"/>
          </p:cNvSpPr>
          <p:nvPr>
            <p:ph type="title"/>
          </p:nvPr>
        </p:nvSpPr>
        <p:spPr/>
        <p:txBody>
          <a:bodyPr/>
          <a:lstStyle/>
          <a:p>
            <a:r>
              <a:rPr lang="en-US" dirty="0">
                <a:latin typeface="Calibri" panose="020F0502020204030204" pitchFamily="34" charset="0"/>
                <a:ea typeface="Calibri" panose="020F0502020204030204" pitchFamily="34" charset="0"/>
                <a:cs typeface="Calibri" panose="020F0502020204030204" pitchFamily="34" charset="0"/>
              </a:rPr>
              <a:t>Introduction:-</a:t>
            </a:r>
            <a:endParaRPr lang="en-IN" dirty="0">
              <a:latin typeface="Calibri" panose="020F050202020403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474856BD-48B9-3A45-3C88-CB4C4FA4FB34}"/>
              </a:ext>
            </a:extLst>
          </p:cNvPr>
          <p:cNvSpPr>
            <a:spLocks noGrp="1"/>
          </p:cNvSpPr>
          <p:nvPr>
            <p:ph idx="1"/>
          </p:nvPr>
        </p:nvSpPr>
        <p:spPr>
          <a:xfrm>
            <a:off x="1295402" y="2577141"/>
            <a:ext cx="9601196" cy="3318936"/>
          </a:xfrm>
        </p:spPr>
        <p:txBody>
          <a:bodyPr>
            <a:normAutofit fontScale="92500" lnSpcReduction="10000"/>
          </a:bodyPr>
          <a:lstStyle/>
          <a:p>
            <a:r>
              <a:rPr lang="en-US" dirty="0">
                <a:latin typeface="Calibri" panose="020F0502020204030204" pitchFamily="34" charset="0"/>
                <a:ea typeface="Calibri" panose="020F0502020204030204" pitchFamily="34" charset="0"/>
                <a:cs typeface="Calibri" panose="020F0502020204030204" pitchFamily="34" charset="0"/>
              </a:rPr>
              <a:t>Health Mitra is an online platform offering personalized diet and nutrition plans based on BMI.</a:t>
            </a:r>
          </a:p>
          <a:p>
            <a:r>
              <a:rPr lang="en-US" dirty="0">
                <a:latin typeface="Calibri" panose="020F0502020204030204" pitchFamily="34" charset="0"/>
                <a:ea typeface="Calibri" panose="020F0502020204030204" pitchFamily="34" charset="0"/>
                <a:cs typeface="Calibri" panose="020F0502020204030204" pitchFamily="34" charset="0"/>
              </a:rPr>
              <a:t> Our mission is to empower users with accurate, customized guidance from expert nutritionists and healthcare professionals.</a:t>
            </a:r>
          </a:p>
          <a:p>
            <a:r>
              <a:rPr lang="en-US" dirty="0">
                <a:latin typeface="Calibri" panose="020F0502020204030204" pitchFamily="34" charset="0"/>
                <a:ea typeface="Calibri" panose="020F0502020204030204" pitchFamily="34" charset="0"/>
                <a:cs typeface="Calibri" panose="020F0502020204030204" pitchFamily="34" charset="0"/>
              </a:rPr>
              <a:t>With a user-friendly interface and advanced technology, we help individuals achieve their health goals by promoting proper nutrition and healthy lifestyle choices.</a:t>
            </a:r>
          </a:p>
          <a:p>
            <a:r>
              <a:rPr lang="en-US" dirty="0">
                <a:latin typeface="Calibri" panose="020F0502020204030204" pitchFamily="34" charset="0"/>
                <a:ea typeface="Calibri" panose="020F0502020204030204" pitchFamily="34" charset="0"/>
                <a:cs typeface="Calibri" panose="020F0502020204030204" pitchFamily="34" charset="0"/>
              </a:rPr>
              <a:t>We are dedicated to providing accurate, evidence-based recommendations, guided by a team of experienced nutritionists and healthcare experts.</a:t>
            </a:r>
            <a:endParaRPr lang="en-IN"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6634113"/>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E2535-52DC-4CCC-0467-740D35F328A4}"/>
              </a:ext>
            </a:extLst>
          </p:cNvPr>
          <p:cNvSpPr>
            <a:spLocks noGrp="1"/>
          </p:cNvSpPr>
          <p:nvPr>
            <p:ph type="title"/>
          </p:nvPr>
        </p:nvSpPr>
        <p:spPr/>
        <p:txBody>
          <a:bodyPr/>
          <a:lstStyle/>
          <a:p>
            <a:pPr marR="0" algn="l" rtl="0"/>
            <a:r>
              <a:rPr lang="en-IN"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 Objective:-</a:t>
            </a:r>
          </a:p>
        </p:txBody>
      </p:sp>
      <p:sp>
        <p:nvSpPr>
          <p:cNvPr id="3" name="Text Placeholder 2">
            <a:extLst>
              <a:ext uri="{FF2B5EF4-FFF2-40B4-BE49-F238E27FC236}">
                <a16:creationId xmlns:a16="http://schemas.microsoft.com/office/drawing/2014/main" id="{1EBB0597-914E-4260-9D7F-C91CD7865B41}"/>
              </a:ext>
            </a:extLst>
          </p:cNvPr>
          <p:cNvSpPr>
            <a:spLocks noGrp="1"/>
          </p:cNvSpPr>
          <p:nvPr>
            <p:ph type="body" idx="1"/>
          </p:nvPr>
        </p:nvSpPr>
        <p:spPr/>
        <p:txBody>
          <a:bodyPr>
            <a:normAutofit lnSpcReduction="10000"/>
          </a:bodyPr>
          <a:lstStyle/>
          <a:p>
            <a:pPr marR="0" lvl="0" rtl="0">
              <a:buFont typeface="Wingdings" panose="05000000000000000000" pitchFamily="2" charset="2"/>
              <a:buChar char="q"/>
            </a:pPr>
            <a:r>
              <a:rPr lang="en-US"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Objective: To introduce a comprehensive health advisor website with a BMI calculator to promote health awareness and facilitate informed decision-making.</a:t>
            </a:r>
          </a:p>
          <a:p>
            <a:pPr marR="0" lvl="0" rtl="0">
              <a:buFont typeface="Wingdings" panose="05000000000000000000" pitchFamily="2" charset="2"/>
              <a:buChar char="Ø"/>
            </a:pPr>
            <a:r>
              <a:rPr lang="en-IN"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 Goals:</a:t>
            </a:r>
          </a:p>
          <a:p>
            <a:pPr marL="0" marR="0" lvl="0" indent="0" rtl="0">
              <a:buNone/>
            </a:pPr>
            <a:r>
              <a:rPr lang="en-US"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  </a:t>
            </a:r>
            <a:r>
              <a:rPr lang="en-US" kern="100" dirty="0">
                <a:solidFill>
                  <a:srgbClr val="0F4761"/>
                </a:solidFill>
                <a:latin typeface="Calibri" panose="020F0502020204030204" pitchFamily="34" charset="0"/>
                <a:ea typeface="Calibri" panose="020F0502020204030204" pitchFamily="34" charset="0"/>
                <a:cs typeface="Calibri" panose="020F0502020204030204" pitchFamily="34" charset="0"/>
              </a:rPr>
              <a:t>  </a:t>
            </a:r>
            <a:r>
              <a:rPr lang="en-US"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Provide a user-friendly platform for calculating BMI accurately.</a:t>
            </a:r>
          </a:p>
          <a:p>
            <a:pPr marL="0" marR="0" lvl="0" indent="0" rtl="0">
              <a:buNone/>
            </a:pPr>
            <a:r>
              <a:rPr lang="en-US"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  </a:t>
            </a:r>
            <a:r>
              <a:rPr lang="en-US" kern="100" dirty="0">
                <a:solidFill>
                  <a:srgbClr val="0F4761"/>
                </a:solidFill>
                <a:latin typeface="Calibri" panose="020F0502020204030204" pitchFamily="34" charset="0"/>
                <a:ea typeface="Calibri" panose="020F0502020204030204" pitchFamily="34" charset="0"/>
                <a:cs typeface="Calibri" panose="020F0502020204030204" pitchFamily="34" charset="0"/>
              </a:rPr>
              <a:t>  </a:t>
            </a:r>
            <a:r>
              <a:rPr lang="en-US"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Offer personalized health advice based on BMI results.</a:t>
            </a:r>
          </a:p>
          <a:p>
            <a:pPr marL="0" marR="0" lvl="0" indent="0" rtl="0">
              <a:buNone/>
            </a:pPr>
            <a:r>
              <a:rPr lang="en-US"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    Educate users about the importance of maintaining a healthy BMI.</a:t>
            </a:r>
          </a:p>
          <a:p>
            <a:pPr marR="0" lvl="0" rtl="0"/>
            <a:endParaRPr lang="en-IN"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4473707"/>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857D7-7762-74E1-4C54-B3D65C663FB4}"/>
              </a:ext>
            </a:extLst>
          </p:cNvPr>
          <p:cNvSpPr>
            <a:spLocks noGrp="1"/>
          </p:cNvSpPr>
          <p:nvPr>
            <p:ph type="title"/>
          </p:nvPr>
        </p:nvSpPr>
        <p:spPr/>
        <p:txBody>
          <a:bodyPr/>
          <a:lstStyle/>
          <a:p>
            <a:pPr marR="0" algn="l" rtl="0"/>
            <a:r>
              <a:rPr lang="en-IN"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 Need:-</a:t>
            </a:r>
          </a:p>
        </p:txBody>
      </p:sp>
      <p:sp>
        <p:nvSpPr>
          <p:cNvPr id="3" name="Text Placeholder 2">
            <a:extLst>
              <a:ext uri="{FF2B5EF4-FFF2-40B4-BE49-F238E27FC236}">
                <a16:creationId xmlns:a16="http://schemas.microsoft.com/office/drawing/2014/main" id="{09718EEC-2517-6EFC-A5F9-524F75070634}"/>
              </a:ext>
            </a:extLst>
          </p:cNvPr>
          <p:cNvSpPr>
            <a:spLocks noGrp="1"/>
          </p:cNvSpPr>
          <p:nvPr>
            <p:ph type="body" idx="1"/>
          </p:nvPr>
        </p:nvSpPr>
        <p:spPr/>
        <p:txBody>
          <a:bodyPr>
            <a:normAutofit lnSpcReduction="10000"/>
          </a:bodyPr>
          <a:lstStyle/>
          <a:p>
            <a:pPr marR="0" lvl="0" rtl="0"/>
            <a:r>
              <a:rPr lang="en-IN"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Accessibility of reliable information</a:t>
            </a:r>
          </a:p>
          <a:p>
            <a:pPr marR="0" lvl="0" rtl="0"/>
            <a:r>
              <a:rPr lang="en-US"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Serves as an educational platform</a:t>
            </a:r>
            <a:endParaRPr lang="en-IN" kern="100" dirty="0">
              <a:solidFill>
                <a:srgbClr val="0F4761"/>
              </a:solidFill>
              <a:latin typeface="Calibri" panose="020F0502020204030204" pitchFamily="34" charset="0"/>
              <a:ea typeface="Calibri" panose="020F0502020204030204" pitchFamily="34" charset="0"/>
              <a:cs typeface="Calibri" panose="020F0502020204030204" pitchFamily="34" charset="0"/>
            </a:endParaRPr>
          </a:p>
          <a:p>
            <a:pPr marR="0" lvl="0" rtl="0"/>
            <a:r>
              <a:rPr lang="en-US" b="0" i="0" u="none" strike="noStrike" kern="100" baseline="0" dirty="0" err="1">
                <a:solidFill>
                  <a:srgbClr val="0F4761"/>
                </a:solidFill>
                <a:latin typeface="Calibri" panose="020F0502020204030204" pitchFamily="34" charset="0"/>
                <a:ea typeface="Calibri" panose="020F0502020204030204" pitchFamily="34" charset="0"/>
                <a:cs typeface="Calibri" panose="020F0502020204030204" pitchFamily="34" charset="0"/>
              </a:rPr>
              <a:t>Empowerment:By</a:t>
            </a:r>
            <a:r>
              <a:rPr lang="en-US"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 providing up to date information</a:t>
            </a:r>
            <a:endParaRPr lang="en-IN"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endParaRPr>
          </a:p>
          <a:p>
            <a:pPr marR="0" lvl="0" rtl="0"/>
            <a:r>
              <a:rPr lang="en-IN"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Support of community</a:t>
            </a:r>
            <a:endParaRPr lang="en-IN" kern="100" dirty="0">
              <a:solidFill>
                <a:srgbClr val="0F4761"/>
              </a:solidFill>
              <a:latin typeface="Calibri" panose="020F0502020204030204" pitchFamily="34" charset="0"/>
              <a:ea typeface="Calibri" panose="020F0502020204030204" pitchFamily="34" charset="0"/>
              <a:cs typeface="Calibri" panose="020F0502020204030204" pitchFamily="34" charset="0"/>
            </a:endParaRPr>
          </a:p>
          <a:p>
            <a:pPr marR="0" lvl="0" rtl="0"/>
            <a:r>
              <a:rPr lang="en-IN"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Support of community</a:t>
            </a:r>
          </a:p>
          <a:p>
            <a:pPr marR="0" lvl="0" rtl="0"/>
            <a:r>
              <a:rPr lang="en-IN"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Global reach</a:t>
            </a:r>
            <a:endParaRPr lang="en-IN" kern="100" dirty="0">
              <a:solidFill>
                <a:srgbClr val="0F4761"/>
              </a:solidFill>
              <a:latin typeface="Calibri" panose="020F0502020204030204" pitchFamily="34" charset="0"/>
              <a:ea typeface="Calibri" panose="020F0502020204030204" pitchFamily="34" charset="0"/>
              <a:cs typeface="Calibri" panose="020F0502020204030204" pitchFamily="34" charset="0"/>
            </a:endParaRPr>
          </a:p>
          <a:p>
            <a:pPr marR="0" lvl="0" rtl="0"/>
            <a:r>
              <a:rPr lang="en-IN"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Emergency preparedness</a:t>
            </a:r>
          </a:p>
        </p:txBody>
      </p:sp>
    </p:spTree>
    <p:extLst>
      <p:ext uri="{BB962C8B-B14F-4D97-AF65-F5344CB8AC3E}">
        <p14:creationId xmlns:p14="http://schemas.microsoft.com/office/powerpoint/2010/main" val="1701615142"/>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4ACFF-3EEA-954B-50AB-17E181F4ABE4}"/>
              </a:ext>
            </a:extLst>
          </p:cNvPr>
          <p:cNvSpPr>
            <a:spLocks noGrp="1"/>
          </p:cNvSpPr>
          <p:nvPr>
            <p:ph type="title"/>
          </p:nvPr>
        </p:nvSpPr>
        <p:spPr/>
        <p:txBody>
          <a:bodyPr/>
          <a:lstStyle/>
          <a:p>
            <a:pPr marR="0" algn="l" rtl="0"/>
            <a:r>
              <a:rPr lang="en-IN"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Motivation</a:t>
            </a:r>
            <a:r>
              <a:rPr lang="en-IN" kern="100" dirty="0">
                <a:solidFill>
                  <a:srgbClr val="0F4761"/>
                </a:solidFill>
                <a:latin typeface="Calibri" panose="020F0502020204030204" pitchFamily="34" charset="0"/>
                <a:ea typeface="Calibri" panose="020F0502020204030204" pitchFamily="34" charset="0"/>
                <a:cs typeface="Calibri" panose="020F0502020204030204" pitchFamily="34" charset="0"/>
              </a:rPr>
              <a:t>-</a:t>
            </a:r>
            <a:endParaRPr lang="en-IN"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endParaRPr>
          </a:p>
        </p:txBody>
      </p:sp>
      <p:sp>
        <p:nvSpPr>
          <p:cNvPr id="3" name="Text Placeholder 2">
            <a:extLst>
              <a:ext uri="{FF2B5EF4-FFF2-40B4-BE49-F238E27FC236}">
                <a16:creationId xmlns:a16="http://schemas.microsoft.com/office/drawing/2014/main" id="{0B88B5D7-83DC-CD89-AFB6-EC19DB79F5D0}"/>
              </a:ext>
            </a:extLst>
          </p:cNvPr>
          <p:cNvSpPr>
            <a:spLocks noGrp="1"/>
          </p:cNvSpPr>
          <p:nvPr>
            <p:ph type="body" idx="1"/>
          </p:nvPr>
        </p:nvSpPr>
        <p:spPr/>
        <p:txBody>
          <a:bodyPr>
            <a:normAutofit/>
          </a:bodyPr>
          <a:lstStyle/>
          <a:p>
            <a:pPr marR="0" lvl="0" rtl="0"/>
            <a:r>
              <a:rPr lang="en-US"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Inspiring </a:t>
            </a:r>
            <a:r>
              <a:rPr lang="en-US" b="0" i="0" u="none" strike="noStrike" kern="100" baseline="0" dirty="0" err="1">
                <a:solidFill>
                  <a:srgbClr val="0F4761"/>
                </a:solidFill>
                <a:latin typeface="Calibri" panose="020F0502020204030204" pitchFamily="34" charset="0"/>
                <a:ea typeface="Calibri" panose="020F0502020204030204" pitchFamily="34" charset="0"/>
                <a:cs typeface="Calibri" panose="020F0502020204030204" pitchFamily="34" charset="0"/>
              </a:rPr>
              <a:t>Behaviour</a:t>
            </a:r>
            <a:r>
              <a:rPr lang="en-US"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 change : motivate user to adopt healthier </a:t>
            </a:r>
            <a:r>
              <a:rPr lang="en-US" b="0" i="0" u="none" strike="noStrike" kern="100" baseline="0" dirty="0" err="1">
                <a:solidFill>
                  <a:srgbClr val="0F4761"/>
                </a:solidFill>
                <a:latin typeface="Calibri" panose="020F0502020204030204" pitchFamily="34" charset="0"/>
                <a:ea typeface="Calibri" panose="020F0502020204030204" pitchFamily="34" charset="0"/>
                <a:cs typeface="Calibri" panose="020F0502020204030204" pitchFamily="34" charset="0"/>
              </a:rPr>
              <a:t>behaviour</a:t>
            </a:r>
            <a:r>
              <a:rPr lang="en-US"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 s and lifestyle</a:t>
            </a:r>
          </a:p>
          <a:p>
            <a:pPr marR="0" lvl="0" rtl="0"/>
            <a:r>
              <a:rPr lang="en-US"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Goal Setting and Tracking: Many health websites allow users to set specific health goals and track their progress over time</a:t>
            </a:r>
            <a:endParaRPr lang="en-US" kern="100" dirty="0">
              <a:solidFill>
                <a:srgbClr val="0F4761"/>
              </a:solidFill>
              <a:latin typeface="Calibri" panose="020F0502020204030204" pitchFamily="34" charset="0"/>
              <a:ea typeface="Calibri" panose="020F0502020204030204" pitchFamily="34" charset="0"/>
              <a:cs typeface="Calibri" panose="020F0502020204030204" pitchFamily="34" charset="0"/>
            </a:endParaRPr>
          </a:p>
          <a:p>
            <a:pPr marR="0" lvl="0" rtl="0"/>
            <a:r>
              <a:rPr lang="en-IN"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Social Support and Accountability</a:t>
            </a:r>
            <a:endParaRPr lang="en-US"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endParaRPr>
          </a:p>
          <a:p>
            <a:pPr marR="0" lvl="0" rtl="0"/>
            <a:r>
              <a:rPr lang="en-IN" b="0" i="0" u="none" strike="noStrike" kern="100" baseline="0" dirty="0">
                <a:solidFill>
                  <a:srgbClr val="0F4761"/>
                </a:solidFill>
                <a:latin typeface="Calibri" panose="020F0502020204030204" pitchFamily="34" charset="0"/>
                <a:ea typeface="Calibri" panose="020F0502020204030204" pitchFamily="34" charset="0"/>
                <a:cs typeface="Calibri" panose="020F0502020204030204" pitchFamily="34" charset="0"/>
              </a:rPr>
              <a:t>Experts guidance and support</a:t>
            </a:r>
          </a:p>
        </p:txBody>
      </p:sp>
    </p:spTree>
    <p:extLst>
      <p:ext uri="{BB962C8B-B14F-4D97-AF65-F5344CB8AC3E}">
        <p14:creationId xmlns:p14="http://schemas.microsoft.com/office/powerpoint/2010/main" val="2600853995"/>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752C2-29E7-54B7-29F0-E692D054AC63}"/>
              </a:ext>
            </a:extLst>
          </p:cNvPr>
          <p:cNvSpPr>
            <a:spLocks noGrp="1"/>
          </p:cNvSpPr>
          <p:nvPr>
            <p:ph type="title"/>
          </p:nvPr>
        </p:nvSpPr>
        <p:spPr>
          <a:xfrm>
            <a:off x="608507" y="206477"/>
            <a:ext cx="10551105" cy="196646"/>
          </a:xfrm>
        </p:spPr>
        <p:txBody>
          <a:bodyPr>
            <a:normAutofit fontScale="90000"/>
          </a:bodyPr>
          <a:lstStyle/>
          <a:p>
            <a:r>
              <a:rPr lang="en-US" dirty="0"/>
              <a:t>Literature Survey:-</a:t>
            </a:r>
            <a:endParaRPr lang="en-IN" dirty="0"/>
          </a:p>
        </p:txBody>
      </p:sp>
      <p:graphicFrame>
        <p:nvGraphicFramePr>
          <p:cNvPr id="6" name="Table 5">
            <a:extLst>
              <a:ext uri="{FF2B5EF4-FFF2-40B4-BE49-F238E27FC236}">
                <a16:creationId xmlns:a16="http://schemas.microsoft.com/office/drawing/2014/main" id="{B36C12EC-F9D8-2459-E986-FF1054B987BD}"/>
              </a:ext>
            </a:extLst>
          </p:cNvPr>
          <p:cNvGraphicFramePr>
            <a:graphicFrameLocks noGrp="1"/>
          </p:cNvGraphicFramePr>
          <p:nvPr>
            <p:extLst>
              <p:ext uri="{D42A27DB-BD31-4B8C-83A1-F6EECF244321}">
                <p14:modId xmlns:p14="http://schemas.microsoft.com/office/powerpoint/2010/main" val="1996826381"/>
              </p:ext>
            </p:extLst>
          </p:nvPr>
        </p:nvGraphicFramePr>
        <p:xfrm>
          <a:off x="860321" y="677481"/>
          <a:ext cx="10471357" cy="5947599"/>
        </p:xfrm>
        <a:graphic>
          <a:graphicData uri="http://schemas.openxmlformats.org/drawingml/2006/table">
            <a:tbl>
              <a:tblPr firstRow="1" bandRow="1">
                <a:tableStyleId>{5C22544A-7EE6-4342-B048-85BDC9FD1C3A}</a:tableStyleId>
              </a:tblPr>
              <a:tblGrid>
                <a:gridCol w="2617839">
                  <a:extLst>
                    <a:ext uri="{9D8B030D-6E8A-4147-A177-3AD203B41FA5}">
                      <a16:colId xmlns:a16="http://schemas.microsoft.com/office/drawing/2014/main" val="2083940290"/>
                    </a:ext>
                  </a:extLst>
                </a:gridCol>
                <a:gridCol w="2823951">
                  <a:extLst>
                    <a:ext uri="{9D8B030D-6E8A-4147-A177-3AD203B41FA5}">
                      <a16:colId xmlns:a16="http://schemas.microsoft.com/office/drawing/2014/main" val="1976788936"/>
                    </a:ext>
                  </a:extLst>
                </a:gridCol>
                <a:gridCol w="2411728">
                  <a:extLst>
                    <a:ext uri="{9D8B030D-6E8A-4147-A177-3AD203B41FA5}">
                      <a16:colId xmlns:a16="http://schemas.microsoft.com/office/drawing/2014/main" val="3125974231"/>
                    </a:ext>
                  </a:extLst>
                </a:gridCol>
                <a:gridCol w="2617839">
                  <a:extLst>
                    <a:ext uri="{9D8B030D-6E8A-4147-A177-3AD203B41FA5}">
                      <a16:colId xmlns:a16="http://schemas.microsoft.com/office/drawing/2014/main" val="3452647008"/>
                    </a:ext>
                  </a:extLst>
                </a:gridCol>
              </a:tblGrid>
              <a:tr h="705039">
                <a:tc>
                  <a:txBody>
                    <a:bodyPr/>
                    <a:lstStyle/>
                    <a:p>
                      <a:r>
                        <a:rPr lang="en-IN" dirty="0"/>
                        <a:t>SR.NO</a:t>
                      </a:r>
                    </a:p>
                  </a:txBody>
                  <a:tcPr/>
                </a:tc>
                <a:tc>
                  <a:txBody>
                    <a:bodyPr/>
                    <a:lstStyle/>
                    <a:p>
                      <a:r>
                        <a:rPr lang="en-IN" dirty="0"/>
                        <a:t>NAME OF THE AUTHORS</a:t>
                      </a:r>
                    </a:p>
                  </a:txBody>
                  <a:tcPr/>
                </a:tc>
                <a:tc>
                  <a:txBody>
                    <a:bodyPr/>
                    <a:lstStyle/>
                    <a:p>
                      <a:r>
                        <a:rPr lang="en-IN" dirty="0"/>
                        <a:t>TITLE ANDYEAR OF PUBLICATION</a:t>
                      </a:r>
                    </a:p>
                  </a:txBody>
                  <a:tcPr/>
                </a:tc>
                <a:tc>
                  <a:txBody>
                    <a:bodyPr/>
                    <a:lstStyle/>
                    <a:p>
                      <a:r>
                        <a:rPr lang="en-US" sz="1800" b="1" kern="1200" dirty="0">
                          <a:solidFill>
                            <a:schemeClr val="lt1"/>
                          </a:solidFill>
                          <a:effectLst/>
                          <a:latin typeface="+mn-lt"/>
                          <a:ea typeface="+mn-ea"/>
                          <a:cs typeface="+mn-cs"/>
                        </a:rPr>
                        <a:t>SYNOPSIS</a:t>
                      </a:r>
                      <a:endParaRPr lang="en-IN" dirty="0"/>
                    </a:p>
                  </a:txBody>
                  <a:tcPr/>
                </a:tc>
                <a:extLst>
                  <a:ext uri="{0D108BD9-81ED-4DB2-BD59-A6C34878D82A}">
                    <a16:rowId xmlns:a16="http://schemas.microsoft.com/office/drawing/2014/main" val="3730868785"/>
                  </a:ext>
                </a:extLst>
              </a:tr>
              <a:tr h="1504508">
                <a:tc>
                  <a:txBody>
                    <a:bodyPr/>
                    <a:lstStyle/>
                    <a:p>
                      <a:r>
                        <a:rPr lang="en-US" dirty="0"/>
                        <a:t>1</a:t>
                      </a:r>
                      <a:endParaRPr lang="en-IN" dirty="0"/>
                    </a:p>
                  </a:txBody>
                  <a:tcPr/>
                </a:tc>
                <a:tc>
                  <a:txBody>
                    <a:bodyPr/>
                    <a:lstStyle/>
                    <a:p>
                      <a:r>
                        <a:rPr lang="en-IN" sz="1400" dirty="0"/>
                        <a:t>1)HAMID MAGHADASSI</a:t>
                      </a:r>
                    </a:p>
                    <a:p>
                      <a:r>
                        <a:rPr lang="en-IN" sz="1400" dirty="0"/>
                        <a:t>2) REZA RABIEI</a:t>
                      </a:r>
                    </a:p>
                    <a:p>
                      <a:r>
                        <a:rPr lang="en-IN" sz="1400" dirty="0"/>
                        <a:t>3) FARKHONDESH ASADI</a:t>
                      </a:r>
                    </a:p>
                  </a:txBody>
                  <a:tcPr/>
                </a:tc>
                <a:tc>
                  <a:txBody>
                    <a:bodyPr/>
                    <a:lstStyle/>
                    <a:p>
                      <a:r>
                        <a:rPr lang="en-US" sz="1400" kern="1200" dirty="0">
                          <a:solidFill>
                            <a:schemeClr val="dk1"/>
                          </a:solidFill>
                          <a:effectLst/>
                          <a:latin typeface="+mn-lt"/>
                          <a:ea typeface="+mn-ea"/>
                          <a:cs typeface="+mn-cs"/>
                        </a:rPr>
                        <a:t>QUALITY OF HEALTH WEBSITES AND THEIR INFLUENCE PERCEIVED USEFULLNESS</a:t>
                      </a:r>
                      <a:endParaRPr lang="en-IN" sz="1400" kern="1200" dirty="0">
                        <a:solidFill>
                          <a:schemeClr val="dk1"/>
                        </a:solidFill>
                        <a:effectLst/>
                        <a:latin typeface="+mn-lt"/>
                        <a:ea typeface="+mn-ea"/>
                        <a:cs typeface="+mn-cs"/>
                      </a:endParaRPr>
                    </a:p>
                    <a:p>
                      <a:r>
                        <a:rPr lang="en-US" sz="1400" kern="1200" dirty="0">
                          <a:solidFill>
                            <a:schemeClr val="dk1"/>
                          </a:solidFill>
                          <a:effectLst/>
                          <a:latin typeface="+mn-lt"/>
                          <a:ea typeface="+mn-ea"/>
                          <a:cs typeface="+mn-cs"/>
                        </a:rPr>
                        <a:t>                                                                                                                                                                                      MARCH 2017</a:t>
                      </a:r>
                      <a:endParaRPr lang="en-IN" sz="1400" kern="1200" dirty="0">
                        <a:solidFill>
                          <a:schemeClr val="dk1"/>
                        </a:solidFill>
                        <a:effectLst/>
                        <a:latin typeface="+mn-lt"/>
                        <a:ea typeface="+mn-ea"/>
                        <a:cs typeface="+mn-cs"/>
                      </a:endParaRPr>
                    </a:p>
                    <a:p>
                      <a:endParaRPr lang="en-IN" dirty="0"/>
                    </a:p>
                  </a:txBody>
                  <a:tcPr/>
                </a:tc>
                <a:tc>
                  <a:txBody>
                    <a:bodyPr/>
                    <a:lstStyle/>
                    <a:p>
                      <a:pPr marL="285750" indent="-285750">
                        <a:lnSpc>
                          <a:spcPct val="107000"/>
                        </a:lnSpc>
                        <a:spcAft>
                          <a:spcPts val="800"/>
                        </a:spcAft>
                        <a:buFont typeface="Wingdings" panose="05000000000000000000" pitchFamily="2" charset="2"/>
                        <a:buChar char="Ø"/>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The countries like </a:t>
                      </a: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UK,USA</a:t>
                      </a: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 and </a:t>
                      </a: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Australia  h</a:t>
                      </a: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ave developed some guidelines for </a:t>
                      </a:r>
                      <a:r>
                        <a:rPr lang="en-US" sz="1400" kern="100" dirty="0" err="1">
                          <a:effectLst/>
                          <a:latin typeface="Calibri" panose="020F0502020204030204" pitchFamily="34" charset="0"/>
                          <a:ea typeface="Calibri" panose="020F0502020204030204" pitchFamily="34" charset="0"/>
                          <a:cs typeface="Times New Roman" panose="02020603050405020304" pitchFamily="18" charset="0"/>
                        </a:rPr>
                        <a:t>desining</a:t>
                      </a: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 such websites</a:t>
                      </a:r>
                    </a:p>
                    <a:p>
                      <a:pPr marL="285750" indent="-285750">
                        <a:lnSpc>
                          <a:spcPct val="107000"/>
                        </a:lnSpc>
                        <a:spcAft>
                          <a:spcPts val="800"/>
                        </a:spcAft>
                        <a:buFont typeface="Wingdings" panose="05000000000000000000" pitchFamily="2" charset="2"/>
                        <a:buChar char="Ø"/>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 Regular updates  Reliable</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18641248"/>
                  </a:ext>
                </a:extLst>
              </a:tr>
              <a:tr h="1643815">
                <a:tc>
                  <a:txBody>
                    <a:bodyPr/>
                    <a:lstStyle/>
                    <a:p>
                      <a:r>
                        <a:rPr lang="en-US" b="0" dirty="0"/>
                        <a:t>2</a:t>
                      </a:r>
                      <a:endParaRPr lang="en-IN" b="0" dirty="0"/>
                    </a:p>
                  </a:txBody>
                  <a:tcPr/>
                </a:tc>
                <a:tc>
                  <a:txBody>
                    <a:bodyPr/>
                    <a:lstStyle/>
                    <a:p>
                      <a:pPr>
                        <a:lnSpc>
                          <a:spcPct val="107000"/>
                        </a:lnSpc>
                        <a:spcAft>
                          <a:spcPts val="800"/>
                        </a:spcAft>
                      </a:pPr>
                      <a:r>
                        <a:rPr lang="en-US" sz="1400" b="0" kern="100" dirty="0">
                          <a:effectLst/>
                          <a:latin typeface="Calibri" panose="020F0502020204030204" pitchFamily="34" charset="0"/>
                          <a:ea typeface="Calibri" panose="020F0502020204030204" pitchFamily="34" charset="0"/>
                          <a:cs typeface="Times New Roman" panose="02020603050405020304" pitchFamily="18" charset="0"/>
                        </a:rPr>
                        <a:t> 1)MOHHAMAD SAAD</a:t>
                      </a:r>
                    </a:p>
                    <a:p>
                      <a:pPr>
                        <a:lnSpc>
                          <a:spcPct val="107000"/>
                        </a:lnSpc>
                        <a:spcAft>
                          <a:spcPts val="800"/>
                        </a:spcAft>
                      </a:pPr>
                      <a:r>
                        <a:rPr lang="en-US" sz="1400" b="0" kern="100" dirty="0">
                          <a:effectLst/>
                          <a:latin typeface="Calibri" panose="020F0502020204030204" pitchFamily="34" charset="0"/>
                          <a:ea typeface="Calibri" panose="020F0502020204030204" pitchFamily="34" charset="0"/>
                          <a:cs typeface="Times New Roman" panose="02020603050405020304" pitchFamily="18" charset="0"/>
                        </a:rPr>
                        <a:t>2)ASHRAF ZIA</a:t>
                      </a:r>
                    </a:p>
                    <a:p>
                      <a:pPr>
                        <a:lnSpc>
                          <a:spcPct val="107000"/>
                        </a:lnSpc>
                        <a:spcAft>
                          <a:spcPts val="800"/>
                        </a:spcAft>
                      </a:pPr>
                      <a:r>
                        <a:rPr lang="en-US" sz="1400" b="0" kern="100" dirty="0">
                          <a:effectLst/>
                          <a:latin typeface="Calibri" panose="020F0502020204030204" pitchFamily="34" charset="0"/>
                          <a:ea typeface="Calibri" panose="020F0502020204030204" pitchFamily="34" charset="0"/>
                          <a:cs typeface="Times New Roman" panose="02020603050405020304" pitchFamily="18" charset="0"/>
                        </a:rPr>
                        <a:t>3)MAHWISH KUNDI</a:t>
                      </a:r>
                    </a:p>
                    <a:p>
                      <a:pPr>
                        <a:lnSpc>
                          <a:spcPct val="107000"/>
                        </a:lnSpc>
                        <a:spcAft>
                          <a:spcPts val="800"/>
                        </a:spcAft>
                      </a:pPr>
                      <a:r>
                        <a:rPr lang="en-US" sz="1400" b="0" kern="100" dirty="0">
                          <a:effectLst/>
                          <a:latin typeface="Calibri" panose="020F0502020204030204" pitchFamily="34" charset="0"/>
                          <a:ea typeface="Calibri" panose="020F0502020204030204" pitchFamily="34" charset="0"/>
                          <a:cs typeface="Times New Roman" panose="02020603050405020304" pitchFamily="18" charset="0"/>
                        </a:rPr>
                        <a:t>4)MOHHAMAD HALEEM</a:t>
                      </a:r>
                      <a:endParaRPr lang="en-IN" sz="1200" b="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400" kern="1200" dirty="0">
                          <a:solidFill>
                            <a:schemeClr val="dk1"/>
                          </a:solidFill>
                          <a:effectLst/>
                          <a:latin typeface="+mn-lt"/>
                          <a:ea typeface="+mn-ea"/>
                          <a:cs typeface="+mn-cs"/>
                        </a:rPr>
                        <a:t> </a:t>
                      </a:r>
                      <a:endParaRPr lang="en-IN" sz="1400" kern="1200" dirty="0">
                        <a:solidFill>
                          <a:schemeClr val="dk1"/>
                        </a:solidFill>
                        <a:effectLst/>
                        <a:latin typeface="+mn-lt"/>
                        <a:ea typeface="+mn-ea"/>
                        <a:cs typeface="+mn-cs"/>
                      </a:endParaRPr>
                    </a:p>
                    <a:p>
                      <a:r>
                        <a:rPr lang="en-US" sz="1400" kern="1200" dirty="0">
                          <a:solidFill>
                            <a:schemeClr val="dk1"/>
                          </a:solidFill>
                          <a:effectLst/>
                          <a:latin typeface="+mn-lt"/>
                          <a:ea typeface="+mn-ea"/>
                          <a:cs typeface="+mn-cs"/>
                        </a:rPr>
                        <a:t>HEALTH WEBSITES VISUAL STRUCTURE: THE NECESSITY OF DEVELOPING COMPREHENSIVE DESIGN GUIDELINE</a:t>
                      </a:r>
                      <a:endParaRPr lang="en-IN" sz="1400" kern="1200" dirty="0">
                        <a:solidFill>
                          <a:schemeClr val="dk1"/>
                        </a:solidFill>
                        <a:effectLst/>
                        <a:latin typeface="+mn-lt"/>
                        <a:ea typeface="+mn-ea"/>
                        <a:cs typeface="+mn-cs"/>
                      </a:endParaRPr>
                    </a:p>
                    <a:p>
                      <a:r>
                        <a:rPr lang="en-US" sz="1400" kern="1200" dirty="0">
                          <a:solidFill>
                            <a:schemeClr val="dk1"/>
                          </a:solidFill>
                          <a:effectLst/>
                          <a:latin typeface="+mn-lt"/>
                          <a:ea typeface="+mn-ea"/>
                          <a:cs typeface="+mn-cs"/>
                        </a:rPr>
                        <a:t>25 JULY 2022</a:t>
                      </a:r>
                      <a:endParaRPr lang="en-IN" sz="1400" dirty="0"/>
                    </a:p>
                  </a:txBody>
                  <a:tcPr/>
                </a:tc>
                <a:tc>
                  <a:txBody>
                    <a:bodyPr/>
                    <a:lstStyle/>
                    <a:p>
                      <a:r>
                        <a:rPr lang="en-US" sz="1800" kern="1200" dirty="0">
                          <a:solidFill>
                            <a:schemeClr val="dk1"/>
                          </a:solidFill>
                          <a:effectLst/>
                          <a:latin typeface="+mn-lt"/>
                          <a:ea typeface="+mn-ea"/>
                          <a:cs typeface="+mn-cs"/>
                        </a:rPr>
                        <a:t> </a:t>
                      </a:r>
                      <a:endParaRPr lang="en-IN" sz="1800" kern="1200" dirty="0">
                        <a:solidFill>
                          <a:schemeClr val="dk1"/>
                        </a:solidFill>
                        <a:effectLst/>
                        <a:latin typeface="+mn-lt"/>
                        <a:ea typeface="+mn-ea"/>
                        <a:cs typeface="+mn-cs"/>
                      </a:endParaRPr>
                    </a:p>
                    <a:p>
                      <a:pPr marL="285750" lvl="0" indent="-285750">
                        <a:buFont typeface="Wingdings" panose="05000000000000000000" pitchFamily="2" charset="2"/>
                        <a:buChar char="Ø"/>
                      </a:pPr>
                      <a:r>
                        <a:rPr lang="en-US" sz="1400" kern="1200" dirty="0" err="1">
                          <a:solidFill>
                            <a:schemeClr val="dk1"/>
                          </a:solidFill>
                          <a:effectLst/>
                          <a:latin typeface="+mn-lt"/>
                          <a:ea typeface="+mn-ea"/>
                          <a:cs typeface="+mn-cs"/>
                        </a:rPr>
                        <a:t>Accesssible</a:t>
                      </a:r>
                      <a:r>
                        <a:rPr lang="en-US" sz="1400" kern="1200" dirty="0">
                          <a:solidFill>
                            <a:schemeClr val="dk1"/>
                          </a:solidFill>
                          <a:effectLst/>
                          <a:latin typeface="+mn-lt"/>
                          <a:ea typeface="+mn-ea"/>
                          <a:cs typeface="+mn-cs"/>
                        </a:rPr>
                        <a:t> on any devices</a:t>
                      </a:r>
                      <a:endParaRPr lang="en-IN" sz="1400" kern="1200" dirty="0">
                        <a:solidFill>
                          <a:schemeClr val="dk1"/>
                        </a:solidFill>
                        <a:effectLst/>
                        <a:latin typeface="+mn-lt"/>
                        <a:ea typeface="+mn-ea"/>
                        <a:cs typeface="+mn-cs"/>
                      </a:endParaRPr>
                    </a:p>
                    <a:p>
                      <a:pPr marL="285750" lvl="0" indent="-285750">
                        <a:buFont typeface="Wingdings" panose="05000000000000000000" pitchFamily="2" charset="2"/>
                        <a:buChar char="Ø"/>
                      </a:pPr>
                      <a:r>
                        <a:rPr lang="en-US" sz="1400" kern="1200" dirty="0">
                          <a:solidFill>
                            <a:schemeClr val="dk1"/>
                          </a:solidFill>
                          <a:effectLst/>
                          <a:latin typeface="+mn-lt"/>
                          <a:ea typeface="+mn-ea"/>
                          <a:cs typeface="+mn-cs"/>
                        </a:rPr>
                        <a:t>Simple and attractive</a:t>
                      </a:r>
                      <a:endParaRPr lang="en-IN" sz="1400" kern="1200" dirty="0">
                        <a:solidFill>
                          <a:schemeClr val="dk1"/>
                        </a:solidFill>
                        <a:effectLst/>
                        <a:latin typeface="+mn-lt"/>
                        <a:ea typeface="+mn-ea"/>
                        <a:cs typeface="+mn-cs"/>
                      </a:endParaRPr>
                    </a:p>
                    <a:p>
                      <a:pPr marL="285750" lvl="0" indent="-285750">
                        <a:buFont typeface="Wingdings" panose="05000000000000000000" pitchFamily="2" charset="2"/>
                        <a:buChar char="Ø"/>
                      </a:pPr>
                      <a:r>
                        <a:rPr lang="en-US" sz="1400" kern="1200" dirty="0">
                          <a:solidFill>
                            <a:schemeClr val="dk1"/>
                          </a:solidFill>
                          <a:effectLst/>
                          <a:latin typeface="+mn-lt"/>
                          <a:ea typeface="+mn-ea"/>
                          <a:cs typeface="+mn-cs"/>
                        </a:rPr>
                        <a:t>Accurate information</a:t>
                      </a:r>
                      <a:endParaRPr lang="en-IN" sz="1400" kern="1200" dirty="0">
                        <a:solidFill>
                          <a:schemeClr val="dk1"/>
                        </a:solidFill>
                        <a:effectLst/>
                        <a:latin typeface="+mn-lt"/>
                        <a:ea typeface="+mn-ea"/>
                        <a:cs typeface="+mn-cs"/>
                      </a:endParaRPr>
                    </a:p>
                    <a:p>
                      <a:pPr marL="285750" lvl="0" indent="-285750">
                        <a:buFont typeface="Wingdings" panose="05000000000000000000" pitchFamily="2" charset="2"/>
                        <a:buChar char="Ø"/>
                      </a:pPr>
                      <a:r>
                        <a:rPr lang="en-US" sz="1400" kern="1200" dirty="0">
                          <a:solidFill>
                            <a:schemeClr val="dk1"/>
                          </a:solidFill>
                          <a:effectLst/>
                          <a:latin typeface="+mn-lt"/>
                          <a:ea typeface="+mn-ea"/>
                          <a:cs typeface="+mn-cs"/>
                        </a:rPr>
                        <a:t>Privacy and security</a:t>
                      </a:r>
                      <a:endParaRPr lang="en-IN" sz="1400" kern="1200" dirty="0">
                        <a:solidFill>
                          <a:schemeClr val="dk1"/>
                        </a:solidFill>
                        <a:effectLst/>
                        <a:latin typeface="+mn-lt"/>
                        <a:ea typeface="+mn-ea"/>
                        <a:cs typeface="+mn-cs"/>
                      </a:endParaRPr>
                    </a:p>
                    <a:p>
                      <a:pPr marL="285750" indent="-285750" algn="l">
                        <a:buFont typeface="Wingdings" panose="05000000000000000000" pitchFamily="2" charset="2"/>
                        <a:buChar char="Ø"/>
                      </a:pPr>
                      <a:r>
                        <a:rPr lang="en-US" sz="1400" kern="1200" dirty="0">
                          <a:solidFill>
                            <a:schemeClr val="dk1"/>
                          </a:solidFill>
                          <a:effectLst/>
                          <a:latin typeface="+mn-lt"/>
                          <a:ea typeface="+mn-ea"/>
                          <a:cs typeface="+mn-cs"/>
                        </a:rPr>
                        <a:t>User friendly design</a:t>
                      </a:r>
                      <a:endParaRPr lang="en-IN" sz="1400" dirty="0"/>
                    </a:p>
                  </a:txBody>
                  <a:tcPr/>
                </a:tc>
                <a:extLst>
                  <a:ext uri="{0D108BD9-81ED-4DB2-BD59-A6C34878D82A}">
                    <a16:rowId xmlns:a16="http://schemas.microsoft.com/office/drawing/2014/main" val="2393778822"/>
                  </a:ext>
                </a:extLst>
              </a:tr>
              <a:tr h="1643815">
                <a:tc>
                  <a:txBody>
                    <a:bodyPr/>
                    <a:lstStyle/>
                    <a:p>
                      <a:r>
                        <a:rPr lang="en-US" dirty="0"/>
                        <a:t>3</a:t>
                      </a:r>
                      <a:endParaRPr lang="en-IN" dirty="0"/>
                    </a:p>
                  </a:txBody>
                  <a:tcPr/>
                </a:tc>
                <a:tc>
                  <a:txBody>
                    <a:bodyPr/>
                    <a:lstStyle/>
                    <a:p>
                      <a:r>
                        <a:rPr lang="en-IN" sz="1400" dirty="0"/>
                        <a:t>1)SUBHASH CHANDRA MAJHI</a:t>
                      </a:r>
                    </a:p>
                    <a:p>
                      <a:r>
                        <a:rPr lang="en-IN" sz="1400" dirty="0"/>
                        <a:t>2)</a:t>
                      </a:r>
                      <a:r>
                        <a:rPr lang="en-IN" sz="1400" dirty="0" err="1"/>
                        <a:t>Dr.</a:t>
                      </a:r>
                      <a:r>
                        <a:rPr lang="en-IN" sz="1400" dirty="0"/>
                        <a:t> RAJESH DAS</a:t>
                      </a:r>
                    </a:p>
                  </a:txBody>
                  <a:tcPr/>
                </a:tc>
                <a:tc>
                  <a:txBody>
                    <a:bodyPr/>
                    <a:lstStyle/>
                    <a:p>
                      <a:r>
                        <a:rPr lang="en-US" sz="1400" kern="1200" dirty="0">
                          <a:solidFill>
                            <a:schemeClr val="dk1"/>
                          </a:solidFill>
                          <a:effectLst/>
                          <a:latin typeface="+mn-lt"/>
                          <a:ea typeface="+mn-ea"/>
                          <a:cs typeface="+mn-cs"/>
                        </a:rPr>
                        <a:t>A CONTENT ANALYSIS OF WEBSITES OF INDIAN  MEDICAL RESEARCH INSTITUTIONS IN RESPECT TO LIBRARY SERVICES IN </a:t>
                      </a:r>
                      <a:endParaRPr lang="en-IN" sz="1400" kern="1200" dirty="0">
                        <a:solidFill>
                          <a:schemeClr val="dk1"/>
                        </a:solidFill>
                        <a:effectLst/>
                        <a:latin typeface="+mn-lt"/>
                        <a:ea typeface="+mn-ea"/>
                        <a:cs typeface="+mn-cs"/>
                      </a:endParaRPr>
                    </a:p>
                    <a:p>
                      <a:r>
                        <a:rPr lang="en-US" sz="1400" kern="1200" dirty="0">
                          <a:solidFill>
                            <a:schemeClr val="dk1"/>
                          </a:solidFill>
                          <a:effectLst/>
                          <a:latin typeface="+mn-lt"/>
                          <a:ea typeface="+mn-ea"/>
                          <a:cs typeface="+mn-cs"/>
                        </a:rPr>
                        <a:t>COVID-19</a:t>
                      </a:r>
                      <a:endParaRPr lang="en-IN" sz="1400" kern="1200" dirty="0">
                        <a:solidFill>
                          <a:schemeClr val="dk1"/>
                        </a:solidFill>
                        <a:effectLst/>
                        <a:latin typeface="+mn-lt"/>
                        <a:ea typeface="+mn-ea"/>
                        <a:cs typeface="+mn-cs"/>
                      </a:endParaRPr>
                    </a:p>
                    <a:p>
                      <a:r>
                        <a:rPr lang="en-US" sz="1400" kern="1200" dirty="0">
                          <a:solidFill>
                            <a:schemeClr val="dk1"/>
                          </a:solidFill>
                          <a:effectLst/>
                          <a:latin typeface="+mn-lt"/>
                          <a:ea typeface="+mn-ea"/>
                          <a:cs typeface="+mn-cs"/>
                        </a:rPr>
                        <a:t> JANUARY 2022</a:t>
                      </a:r>
                      <a:endParaRPr lang="en-IN" sz="1400" dirty="0"/>
                    </a:p>
                  </a:txBody>
                  <a:tcPr/>
                </a:tc>
                <a:tc>
                  <a:txBody>
                    <a:bodyPr/>
                    <a:lstStyle/>
                    <a:p>
                      <a:pPr marL="285750" indent="-285750" algn="l">
                        <a:buFont typeface="Wingdings" panose="05000000000000000000" pitchFamily="2" charset="2"/>
                        <a:buChar char="Ø"/>
                      </a:pPr>
                      <a:r>
                        <a:rPr lang="en-US" sz="1400" kern="1200" dirty="0">
                          <a:solidFill>
                            <a:schemeClr val="dk1"/>
                          </a:solidFill>
                          <a:effectLst/>
                          <a:latin typeface="+mn-lt"/>
                          <a:ea typeface="+mn-ea"/>
                          <a:cs typeface="+mn-cs"/>
                        </a:rPr>
                        <a:t>Library websites of the medical research institute of India.</a:t>
                      </a:r>
                      <a:endParaRPr lang="en-IN" sz="1400" kern="1200" dirty="0">
                        <a:solidFill>
                          <a:schemeClr val="dk1"/>
                        </a:solidFill>
                        <a:effectLst/>
                        <a:latin typeface="+mn-lt"/>
                        <a:ea typeface="+mn-ea"/>
                        <a:cs typeface="+mn-cs"/>
                      </a:endParaRPr>
                    </a:p>
                    <a:p>
                      <a:pPr marL="285750" lvl="0" indent="-285750" algn="l">
                        <a:buFont typeface="Wingdings" panose="05000000000000000000" pitchFamily="2" charset="2"/>
                        <a:buChar char="Ø"/>
                      </a:pPr>
                      <a:r>
                        <a:rPr lang="en-US" sz="1400" kern="1200" dirty="0">
                          <a:solidFill>
                            <a:schemeClr val="dk1"/>
                          </a:solidFill>
                          <a:effectLst/>
                          <a:latin typeface="+mn-lt"/>
                          <a:ea typeface="+mn-ea"/>
                          <a:cs typeface="+mn-cs"/>
                        </a:rPr>
                        <a:t>Articles  on the websites</a:t>
                      </a:r>
                      <a:endParaRPr lang="en-IN" sz="1400" kern="1200" dirty="0">
                        <a:solidFill>
                          <a:schemeClr val="dk1"/>
                        </a:solidFill>
                        <a:effectLst/>
                        <a:latin typeface="+mn-lt"/>
                        <a:ea typeface="+mn-ea"/>
                        <a:cs typeface="+mn-cs"/>
                      </a:endParaRPr>
                    </a:p>
                    <a:p>
                      <a:pPr marL="285750" indent="-285750" algn="l">
                        <a:buFont typeface="Wingdings" panose="05000000000000000000" pitchFamily="2" charset="2"/>
                        <a:buChar char="Ø"/>
                      </a:pPr>
                      <a:r>
                        <a:rPr lang="en-US" sz="1400" kern="1200" dirty="0">
                          <a:solidFill>
                            <a:schemeClr val="dk1"/>
                          </a:solidFill>
                          <a:effectLst/>
                          <a:latin typeface="+mn-lt"/>
                          <a:ea typeface="+mn-ea"/>
                          <a:cs typeface="+mn-cs"/>
                        </a:rPr>
                        <a:t>Knowledge increasing statement</a:t>
                      </a:r>
                      <a:endParaRPr lang="en-IN" sz="1400" dirty="0"/>
                    </a:p>
                  </a:txBody>
                  <a:tcPr/>
                </a:tc>
                <a:extLst>
                  <a:ext uri="{0D108BD9-81ED-4DB2-BD59-A6C34878D82A}">
                    <a16:rowId xmlns:a16="http://schemas.microsoft.com/office/drawing/2014/main" val="232022291"/>
                  </a:ext>
                </a:extLst>
              </a:tr>
            </a:tbl>
          </a:graphicData>
        </a:graphic>
      </p:graphicFrame>
    </p:spTree>
    <p:extLst>
      <p:ext uri="{BB962C8B-B14F-4D97-AF65-F5344CB8AC3E}">
        <p14:creationId xmlns:p14="http://schemas.microsoft.com/office/powerpoint/2010/main" val="2486612308"/>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44A64-FE74-2946-F838-225450571B0F}"/>
              </a:ext>
            </a:extLst>
          </p:cNvPr>
          <p:cNvSpPr>
            <a:spLocks noGrp="1"/>
          </p:cNvSpPr>
          <p:nvPr>
            <p:ph type="title"/>
          </p:nvPr>
        </p:nvSpPr>
        <p:spPr>
          <a:xfrm>
            <a:off x="1226575" y="296094"/>
            <a:ext cx="9601196" cy="1303867"/>
          </a:xfrm>
        </p:spPr>
        <p:txBody>
          <a:bodyPr/>
          <a:lstStyle/>
          <a:p>
            <a:r>
              <a:rPr lang="en-US" dirty="0">
                <a:latin typeface="Calibri" panose="020F0502020204030204" pitchFamily="34" charset="0"/>
                <a:ea typeface="Calibri" panose="020F0502020204030204" pitchFamily="34" charset="0"/>
                <a:cs typeface="Calibri" panose="020F0502020204030204" pitchFamily="34" charset="0"/>
              </a:rPr>
              <a:t>Architecture diagram:-</a:t>
            </a:r>
            <a:endParaRPr lang="en-IN" dirty="0">
              <a:latin typeface="Calibri" panose="020F0502020204030204" pitchFamily="34" charset="0"/>
              <a:ea typeface="Calibri" panose="020F0502020204030204" pitchFamily="34" charset="0"/>
              <a:cs typeface="Calibri" panose="020F0502020204030204" pitchFamily="34" charset="0"/>
            </a:endParaRPr>
          </a:p>
        </p:txBody>
      </p:sp>
      <p:sp>
        <p:nvSpPr>
          <p:cNvPr id="4" name="Rectangle 1">
            <a:extLst>
              <a:ext uri="{FF2B5EF4-FFF2-40B4-BE49-F238E27FC236}">
                <a16:creationId xmlns:a16="http://schemas.microsoft.com/office/drawing/2014/main" id="{17435790-E0AF-A81B-D6B8-654B29433BE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60" name="Picture 59" descr="A diagram of a health plan&#10;&#10;Description automatically generated">
            <a:extLst>
              <a:ext uri="{FF2B5EF4-FFF2-40B4-BE49-F238E27FC236}">
                <a16:creationId xmlns:a16="http://schemas.microsoft.com/office/drawing/2014/main" id="{441CEC29-5737-971B-081D-64D071FD5390}"/>
              </a:ext>
            </a:extLst>
          </p:cNvPr>
          <p:cNvPicPr>
            <a:picLocks noChangeAspect="1"/>
          </p:cNvPicPr>
          <p:nvPr/>
        </p:nvPicPr>
        <p:blipFill>
          <a:blip r:embed="rId2"/>
          <a:stretch>
            <a:fillRect/>
          </a:stretch>
        </p:blipFill>
        <p:spPr>
          <a:xfrm>
            <a:off x="804554" y="1209317"/>
            <a:ext cx="10582891" cy="4876852"/>
          </a:xfrm>
          <a:prstGeom prst="rect">
            <a:avLst/>
          </a:prstGeom>
        </p:spPr>
      </p:pic>
      <p:sp>
        <p:nvSpPr>
          <p:cNvPr id="61" name="Rectangle 60">
            <a:extLst>
              <a:ext uri="{FF2B5EF4-FFF2-40B4-BE49-F238E27FC236}">
                <a16:creationId xmlns:a16="http://schemas.microsoft.com/office/drawing/2014/main" id="{56010791-C425-51ED-F393-AC41AD339551}"/>
              </a:ext>
            </a:extLst>
          </p:cNvPr>
          <p:cNvSpPr/>
          <p:nvPr/>
        </p:nvSpPr>
        <p:spPr>
          <a:xfrm>
            <a:off x="884903" y="3429000"/>
            <a:ext cx="1553497" cy="1319981"/>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IN"/>
          </a:p>
        </p:txBody>
      </p:sp>
      <p:sp>
        <p:nvSpPr>
          <p:cNvPr id="62" name="Rectangle 61">
            <a:extLst>
              <a:ext uri="{FF2B5EF4-FFF2-40B4-BE49-F238E27FC236}">
                <a16:creationId xmlns:a16="http://schemas.microsoft.com/office/drawing/2014/main" id="{FDB1B1E7-892A-D09E-BF38-9EABAC3B7093}"/>
              </a:ext>
            </a:extLst>
          </p:cNvPr>
          <p:cNvSpPr/>
          <p:nvPr/>
        </p:nvSpPr>
        <p:spPr>
          <a:xfrm>
            <a:off x="2530270" y="3458497"/>
            <a:ext cx="2435019" cy="1919748"/>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IN"/>
          </a:p>
        </p:txBody>
      </p:sp>
      <p:sp>
        <p:nvSpPr>
          <p:cNvPr id="63" name="Rectangle 62">
            <a:extLst>
              <a:ext uri="{FF2B5EF4-FFF2-40B4-BE49-F238E27FC236}">
                <a16:creationId xmlns:a16="http://schemas.microsoft.com/office/drawing/2014/main" id="{1B359DC5-A84D-0751-4DEC-21EDF72A655D}"/>
              </a:ext>
            </a:extLst>
          </p:cNvPr>
          <p:cNvSpPr/>
          <p:nvPr/>
        </p:nvSpPr>
        <p:spPr>
          <a:xfrm>
            <a:off x="5057159" y="3429000"/>
            <a:ext cx="2739822" cy="1949246"/>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IN"/>
          </a:p>
        </p:txBody>
      </p:sp>
      <p:sp>
        <p:nvSpPr>
          <p:cNvPr id="64" name="Rectangle 63">
            <a:extLst>
              <a:ext uri="{FF2B5EF4-FFF2-40B4-BE49-F238E27FC236}">
                <a16:creationId xmlns:a16="http://schemas.microsoft.com/office/drawing/2014/main" id="{A3D48EC5-BA10-141F-B494-7061967EACE9}"/>
              </a:ext>
            </a:extLst>
          </p:cNvPr>
          <p:cNvSpPr/>
          <p:nvPr/>
        </p:nvSpPr>
        <p:spPr>
          <a:xfrm>
            <a:off x="7796981" y="3565096"/>
            <a:ext cx="1071716" cy="436633"/>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IN"/>
          </a:p>
        </p:txBody>
      </p:sp>
      <p:sp>
        <p:nvSpPr>
          <p:cNvPr id="65" name="Rectangle 64">
            <a:extLst>
              <a:ext uri="{FF2B5EF4-FFF2-40B4-BE49-F238E27FC236}">
                <a16:creationId xmlns:a16="http://schemas.microsoft.com/office/drawing/2014/main" id="{76B65DCF-4106-646F-BF5B-E6A8AF61EF82}"/>
              </a:ext>
            </a:extLst>
          </p:cNvPr>
          <p:cNvSpPr/>
          <p:nvPr/>
        </p:nvSpPr>
        <p:spPr>
          <a:xfrm>
            <a:off x="9013722" y="3521464"/>
            <a:ext cx="1959078" cy="2033761"/>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IN"/>
          </a:p>
        </p:txBody>
      </p:sp>
      <p:pic>
        <p:nvPicPr>
          <p:cNvPr id="7" name="Picture 6">
            <a:extLst>
              <a:ext uri="{FF2B5EF4-FFF2-40B4-BE49-F238E27FC236}">
                <a16:creationId xmlns:a16="http://schemas.microsoft.com/office/drawing/2014/main" id="{30528BD2-5A23-308F-20BB-FACAEC6E0A08}"/>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073697551"/>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7D477-2BDD-6C21-5D74-50240CA16520}"/>
              </a:ext>
            </a:extLst>
          </p:cNvPr>
          <p:cNvSpPr>
            <a:spLocks noGrp="1"/>
          </p:cNvSpPr>
          <p:nvPr>
            <p:ph type="title"/>
          </p:nvPr>
        </p:nvSpPr>
        <p:spPr/>
        <p:txBody>
          <a:bodyPr/>
          <a:lstStyle/>
          <a:p>
            <a:r>
              <a:rPr lang="en-US" dirty="0">
                <a:latin typeface="Calibri" panose="020F0502020204030204" pitchFamily="34" charset="0"/>
                <a:ea typeface="Calibri" panose="020F0502020204030204" pitchFamily="34" charset="0"/>
                <a:cs typeface="Calibri" panose="020F0502020204030204" pitchFamily="34" charset="0"/>
              </a:rPr>
              <a:t>Algorithmic Approach:-</a:t>
            </a:r>
            <a:endParaRPr lang="en-IN" dirty="0">
              <a:latin typeface="Calibri" panose="020F0502020204030204" pitchFamily="34" charset="0"/>
              <a:ea typeface="Calibri" panose="020F0502020204030204" pitchFamily="34" charset="0"/>
              <a:cs typeface="Calibri" panose="020F0502020204030204" pitchFamily="34" charset="0"/>
            </a:endParaRPr>
          </a:p>
        </p:txBody>
      </p:sp>
      <p:sp>
        <p:nvSpPr>
          <p:cNvPr id="3" name="Text Placeholder 2">
            <a:extLst>
              <a:ext uri="{FF2B5EF4-FFF2-40B4-BE49-F238E27FC236}">
                <a16:creationId xmlns:a16="http://schemas.microsoft.com/office/drawing/2014/main" id="{FEAE4300-054F-E9AC-F8D0-815D0D45BEBF}"/>
              </a:ext>
            </a:extLst>
          </p:cNvPr>
          <p:cNvSpPr>
            <a:spLocks noGrp="1"/>
          </p:cNvSpPr>
          <p:nvPr>
            <p:ph type="body" idx="1"/>
          </p:nvPr>
        </p:nvSpPr>
        <p:spPr/>
        <p:txBody>
          <a:bodyPr>
            <a:normAutofit fontScale="92500" lnSpcReduction="20000"/>
          </a:bodyPr>
          <a:lstStyle/>
          <a:p>
            <a:pPr marL="0" indent="0" algn="just">
              <a:buNone/>
            </a:pPr>
            <a:r>
              <a:rPr lang="en-US" dirty="0"/>
              <a:t>The programming languages used for website are HTML, CSS and java script. HTML is used to create basic units of the website like login, health plan, health article, jobs, support, FAQ’s(frequently asked questions), privacy policy and contact us. CSS(cascading style sheets) is used to style the home page, BMI and login page using background image, font styles etc. Java script is used to create BMI calculator, which calculates BMI on the basis of height (in cm) and Weight(in Kg) entered. There are three categories created on the basis BMI inputs: •	Underweight(BMI&lt;18.5)</a:t>
            </a:r>
          </a:p>
          <a:p>
            <a:pPr marL="0" indent="0" algn="just">
              <a:buNone/>
            </a:pPr>
            <a:r>
              <a:rPr lang="en-US" dirty="0"/>
              <a:t>• Normal Weight(BMI&lt;25) •	Overweight(25&lt;BMI&lt;30) •	Obese(BMI&gt;30) These categories are formed using if else loop. Login page is created  to have an user interactive interface. By clicking on health plan section we can access the BMI page. BMI page is linked to health plan page using anchor tag in HTML.</a:t>
            </a:r>
            <a:endParaRPr lang="en-IN" dirty="0"/>
          </a:p>
        </p:txBody>
      </p:sp>
    </p:spTree>
    <p:extLst>
      <p:ext uri="{BB962C8B-B14F-4D97-AF65-F5344CB8AC3E}">
        <p14:creationId xmlns:p14="http://schemas.microsoft.com/office/powerpoint/2010/main" val="3884377203"/>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2673098-C9C7-9785-8F12-2811270891E9}"/>
              </a:ext>
            </a:extLst>
          </p:cNvPr>
          <p:cNvPicPr>
            <a:picLocks noChangeAspect="1"/>
          </p:cNvPicPr>
          <p:nvPr/>
        </p:nvPicPr>
        <p:blipFill>
          <a:blip r:embed="rId2"/>
          <a:stretch>
            <a:fillRect/>
          </a:stretch>
        </p:blipFill>
        <p:spPr>
          <a:xfrm>
            <a:off x="463051" y="471949"/>
            <a:ext cx="5632950" cy="2957052"/>
          </a:xfrm>
          <a:prstGeom prst="rect">
            <a:avLst/>
          </a:prstGeom>
        </p:spPr>
      </p:pic>
      <p:pic>
        <p:nvPicPr>
          <p:cNvPr id="9" name="Picture 8">
            <a:extLst>
              <a:ext uri="{FF2B5EF4-FFF2-40B4-BE49-F238E27FC236}">
                <a16:creationId xmlns:a16="http://schemas.microsoft.com/office/drawing/2014/main" id="{39BD6D6A-9263-C224-9549-7FAD2D747445}"/>
              </a:ext>
            </a:extLst>
          </p:cNvPr>
          <p:cNvPicPr>
            <a:picLocks noChangeAspect="1"/>
          </p:cNvPicPr>
          <p:nvPr/>
        </p:nvPicPr>
        <p:blipFill>
          <a:blip r:embed="rId3"/>
          <a:stretch>
            <a:fillRect/>
          </a:stretch>
        </p:blipFill>
        <p:spPr>
          <a:xfrm>
            <a:off x="6091477" y="471948"/>
            <a:ext cx="5632951" cy="2957052"/>
          </a:xfrm>
          <a:prstGeom prst="rect">
            <a:avLst/>
          </a:prstGeom>
        </p:spPr>
      </p:pic>
      <p:pic>
        <p:nvPicPr>
          <p:cNvPr id="11" name="Picture 10">
            <a:extLst>
              <a:ext uri="{FF2B5EF4-FFF2-40B4-BE49-F238E27FC236}">
                <a16:creationId xmlns:a16="http://schemas.microsoft.com/office/drawing/2014/main" id="{F30E5713-0413-5613-A4D4-742AC15E9521}"/>
              </a:ext>
            </a:extLst>
          </p:cNvPr>
          <p:cNvPicPr>
            <a:picLocks noChangeAspect="1"/>
          </p:cNvPicPr>
          <p:nvPr/>
        </p:nvPicPr>
        <p:blipFill>
          <a:blip r:embed="rId4"/>
          <a:stretch>
            <a:fillRect/>
          </a:stretch>
        </p:blipFill>
        <p:spPr>
          <a:xfrm>
            <a:off x="458526" y="3429000"/>
            <a:ext cx="5632951" cy="2957051"/>
          </a:xfrm>
          <a:prstGeom prst="rect">
            <a:avLst/>
          </a:prstGeom>
        </p:spPr>
      </p:pic>
      <p:pic>
        <p:nvPicPr>
          <p:cNvPr id="13" name="Picture 12">
            <a:extLst>
              <a:ext uri="{FF2B5EF4-FFF2-40B4-BE49-F238E27FC236}">
                <a16:creationId xmlns:a16="http://schemas.microsoft.com/office/drawing/2014/main" id="{647AA77F-3DB6-4694-77BD-F31D2802F91B}"/>
              </a:ext>
            </a:extLst>
          </p:cNvPr>
          <p:cNvPicPr>
            <a:picLocks noChangeAspect="1"/>
          </p:cNvPicPr>
          <p:nvPr/>
        </p:nvPicPr>
        <p:blipFill>
          <a:blip r:embed="rId5"/>
          <a:stretch>
            <a:fillRect/>
          </a:stretch>
        </p:blipFill>
        <p:spPr>
          <a:xfrm>
            <a:off x="6100525" y="3431270"/>
            <a:ext cx="5632949" cy="2954781"/>
          </a:xfrm>
          <a:prstGeom prst="rect">
            <a:avLst/>
          </a:prstGeom>
        </p:spPr>
      </p:pic>
    </p:spTree>
    <p:extLst>
      <p:ext uri="{BB962C8B-B14F-4D97-AF65-F5344CB8AC3E}">
        <p14:creationId xmlns:p14="http://schemas.microsoft.com/office/powerpoint/2010/main" val="2178466964"/>
      </p:ext>
    </p:extLst>
  </p:cSld>
  <p:clrMapOvr>
    <a:masterClrMapping/>
  </p:clrMapOvr>
  <p:transition spd="slow">
    <p:push dir="u"/>
  </p:transition>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271</TotalTime>
  <Words>806</Words>
  <Application>Microsoft Office PowerPoint</Application>
  <PresentationFormat>Widescreen</PresentationFormat>
  <Paragraphs>85</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Garamond</vt:lpstr>
      <vt:lpstr>Times New Roman</vt:lpstr>
      <vt:lpstr>Wingdings</vt:lpstr>
      <vt:lpstr>Organic</vt:lpstr>
      <vt:lpstr>   Health Mitra </vt:lpstr>
      <vt:lpstr>Introduction:-</vt:lpstr>
      <vt:lpstr> Objective:-</vt:lpstr>
      <vt:lpstr> Need:-</vt:lpstr>
      <vt:lpstr>Motivation-</vt:lpstr>
      <vt:lpstr>Literature Survey:-</vt:lpstr>
      <vt:lpstr>Architecture diagram:-</vt:lpstr>
      <vt:lpstr>Algorithmic Approach:-</vt:lpstr>
      <vt:lpstr>PowerPoint Presentation</vt:lpstr>
      <vt:lpstr>PowerPoint Presentation</vt:lpstr>
      <vt:lpstr> Applications:-</vt:lpstr>
      <vt:lpstr>Conclusion:-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Health Mitra</dc:title>
  <dc:creator>ayan sayyed</dc:creator>
  <cp:lastModifiedBy>Amaan Mujawar</cp:lastModifiedBy>
  <cp:revision>9</cp:revision>
  <dcterms:created xsi:type="dcterms:W3CDTF">2024-04-04T18:06:17Z</dcterms:created>
  <dcterms:modified xsi:type="dcterms:W3CDTF">2024-08-18T20:04:29Z</dcterms:modified>
</cp:coreProperties>
</file>

<file path=docProps/thumbnail.jpeg>
</file>